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DM Sans Medium"/>
      <p:regular r:id="rId43"/>
      <p:bold r:id="rId44"/>
      <p:italic r:id="rId45"/>
      <p:boldItalic r:id="rId46"/>
    </p:embeddedFont>
    <p:embeddedFont>
      <p:font typeface="Pacifico"/>
      <p:regular r:id="rId47"/>
    </p:embeddedFont>
    <p:embeddedFont>
      <p:font typeface="Merriweather"/>
      <p:regular r:id="rId48"/>
      <p:bold r:id="rId49"/>
      <p:italic r:id="rId50"/>
      <p:boldItalic r:id="rId51"/>
    </p:embeddedFont>
    <p:embeddedFont>
      <p:font typeface="DM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9234DE-A3F1-48EE-B8AC-FEAF9875C9AF}">
  <a:tblStyle styleId="{BB9234DE-A3F1-48EE-B8AC-FEAF9875C9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DMSansMedium-bold.fntdata"/><Relationship Id="rId43" Type="http://schemas.openxmlformats.org/officeDocument/2006/relationships/font" Target="fonts/DMSansMedium-regular.fntdata"/><Relationship Id="rId46" Type="http://schemas.openxmlformats.org/officeDocument/2006/relationships/font" Target="fonts/DMSansMedium-boldItalic.fntdata"/><Relationship Id="rId45" Type="http://schemas.openxmlformats.org/officeDocument/2006/relationships/font" Target="fonts/DM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regular.fntdata"/><Relationship Id="rId47" Type="http://schemas.openxmlformats.org/officeDocument/2006/relationships/font" Target="fonts/Pacifico-regular.fntdata"/><Relationship Id="rId49" Type="http://schemas.openxmlformats.org/officeDocument/2006/relationships/font" Target="fonts/Merriweath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Italic.fntdata"/><Relationship Id="rId50" Type="http://schemas.openxmlformats.org/officeDocument/2006/relationships/font" Target="fonts/Merriweather-italic.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5.xml"/><Relationship Id="rId55" Type="http://schemas.openxmlformats.org/officeDocument/2006/relationships/font" Target="fonts/DMSans-boldItalic.fntdata"/><Relationship Id="rId10" Type="http://schemas.openxmlformats.org/officeDocument/2006/relationships/slide" Target="slides/slide4.xml"/><Relationship Id="rId54" Type="http://schemas.openxmlformats.org/officeDocument/2006/relationships/font" Target="fonts/DM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e1d9ef5d2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e1d9ef5d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AUTHOR: ADAM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Today we’ll talk through the second iteration of our distributed approach to predicting flight delays at scale.</a:t>
            </a:r>
            <a:endParaRPr sz="1050">
              <a:solidFill>
                <a:srgbClr val="0E0E0E"/>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What we wanted to explore throughout this project was two-fold:</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lang="en" sz="1050">
                <a:solidFill>
                  <a:srgbClr val="0E0E0E"/>
                </a:solidFill>
              </a:rPr>
              <a:t>first, can we use large-scale, real-world data to predict flight delays </a:t>
            </a:r>
            <a:r>
              <a:rPr i="1" lang="en" sz="1050">
                <a:solidFill>
                  <a:srgbClr val="0E0E0E"/>
                </a:solidFill>
              </a:rPr>
              <a:t>before</a:t>
            </a:r>
            <a:r>
              <a:rPr lang="en" sz="1050">
                <a:solidFill>
                  <a:srgbClr val="0E0E0E"/>
                </a:solidFill>
              </a:rPr>
              <a:t> they happen? </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lang="en" sz="1050">
                <a:solidFill>
                  <a:srgbClr val="0E0E0E"/>
                </a:solidFill>
              </a:rPr>
              <a:t>And second, can we do this in a way that’s scalable, flexible, and operationally useful?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Today, our team will walk you through the process we followed—from data sourcing and exploratory analysis, to engineering a custom pipeline and evaluating a range of models. Along the way, we’ll highlight </a:t>
            </a:r>
            <a:r>
              <a:rPr lang="en" sz="1050">
                <a:solidFill>
                  <a:srgbClr val="0E0E0E"/>
                </a:solidFill>
              </a:rPr>
              <a:t> how we iterated on experiments</a:t>
            </a:r>
            <a:r>
              <a:rPr lang="en" sz="1050">
                <a:solidFill>
                  <a:srgbClr val="0E0E0E"/>
                </a:solidFill>
              </a:rPr>
              <a:t>, where we faced challenges, and how this kind of modeling can provide real-world value.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before we cover the new components of the project in more detail let’s re-introduce the team….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6295c32d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6295c32d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class </a:t>
            </a:r>
            <a:r>
              <a:rPr lang="en"/>
              <a:t>imbalance</a:t>
            </a:r>
            <a:r>
              <a:rPr lang="en"/>
              <a:t> from 2-class classification versus 3-class classification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SEBASTIAN, PRESENTER: BEN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turning to the target variable—we framed our prediction task as a three-class classification problem, based on departure delay: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flight is Early if it departs before the scheduled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On-Time means it departs within 0 to 15 minutes after schedule.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Delayed includes anything with a departure delay over 15 minutes—following the Department of Transportation’s formal cutoff.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major challenge here is the class imbalance: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‘Early’ flights make up about 57% of the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‘On-Time’ comes in at about 25%.</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‘Delayed’ is our minority class, representing only 18% of cases.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skew informed our later decision to experiment with resampling strategies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—like upsampling and SMOTE—to help the model learn from the minority classes more effectively.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short, this early analysis was critical in guiding how we approached everything from model architecture to evaluation metrics.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b5a76c6b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b5a76c6b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b71334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b71334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KENNETH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b71334772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b71334772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b7133477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b7133477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KENNETH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b71334772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b71334772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ea6a43a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ea6a43a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KENNETH, presenter: BEN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As part of our experimentation, we explored Principal Component Analysis, or PCA, as a dimensionality reduction technique.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idea here was to reduce the high-dimensional feature space</a:t>
            </a:r>
            <a:endParaRPr>
              <a:solidFill>
                <a:schemeClr val="dk1"/>
              </a:solidFill>
            </a:endParaRPr>
          </a:p>
          <a:p>
            <a:pPr indent="0" lvl="0" marL="0" rtl="0" algn="l">
              <a:spcBef>
                <a:spcPts val="0"/>
              </a:spcBef>
              <a:spcAft>
                <a:spcPts val="0"/>
              </a:spcAft>
              <a:buNone/>
            </a:pPr>
            <a:r>
              <a:rPr lang="en">
                <a:solidFill>
                  <a:schemeClr val="dk1"/>
                </a:solidFill>
              </a:rPr>
              <a:t>—over 200 features after engineering—by projecting it into a set of orthogonal vectors, each capturing the maximum possible variance in the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this test, we reduced our feature set by about 50%, retaining 110 principal components. </a:t>
            </a:r>
            <a:endParaRPr>
              <a:solidFill>
                <a:schemeClr val="dk1"/>
              </a:solidFill>
            </a:endParaRPr>
          </a:p>
          <a:p>
            <a:pPr indent="0" lvl="0" marL="0" rtl="0" algn="l">
              <a:spcBef>
                <a:spcPts val="0"/>
              </a:spcBef>
              <a:spcAft>
                <a:spcPts val="0"/>
              </a:spcAft>
              <a:buNone/>
            </a:pPr>
            <a:r>
              <a:rPr lang="en">
                <a:solidFill>
                  <a:schemeClr val="dk1"/>
                </a:solidFill>
              </a:rPr>
              <a:t>The expectation was that this would speed up training and potentially reduce overfitting.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despite the intuition behind PCA, it did not lead to performance improvements in our final model evaluations.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fact, the MLP model trained on PCA-transformed data showed slightly lower F1 scores than its non-PCA counterparts—</a:t>
            </a:r>
            <a:endParaRPr>
              <a:solidFill>
                <a:schemeClr val="dk1"/>
              </a:solidFill>
            </a:endParaRPr>
          </a:p>
          <a:p>
            <a:pPr indent="0" lvl="0" marL="0" rtl="0" algn="l">
              <a:spcBef>
                <a:spcPts val="0"/>
              </a:spcBef>
              <a:spcAft>
                <a:spcPts val="0"/>
              </a:spcAft>
              <a:buNone/>
            </a:pPr>
            <a:r>
              <a:rPr lang="en">
                <a:solidFill>
                  <a:schemeClr val="dk1"/>
                </a:solidFill>
              </a:rPr>
              <a:t>possibly because the transformation may have obscured some of the more interpretable, domain-specific patterns that our neural networks were relying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while PCA was helpful to test, it ultimately seemed to support that feature richness is worth preserving in this context, at least for multilayer perceptrons.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baa320a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baa320a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PRESENTER: KENT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in now want to explain our updated approach to hyperparameter tuning. In Phase 2 (if you recall), we only used the first three quarters of 2015 for cross-validation. In this phase, however, we generate small, representative subsets from each year (2015–2018) instead of relying solely on 2015. Each subset contains roughly 500,000 records, and we combine them to form our cross-validation training set. This method captures temporal variability while remaining computationally efficient.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ec441d74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ec441d74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PRESENTER: KENT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so another idea that we want to explore is the possibility of performing three different hyperparameter tuning techniques: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Grid Search</a:t>
            </a:r>
            <a:r>
              <a:rPr lang="en">
                <a:solidFill>
                  <a:schemeClr val="dk1"/>
                </a:solidFill>
              </a:rPr>
              <a:t> ,</a:t>
            </a:r>
            <a:r>
              <a:rPr lang="en">
                <a:solidFill>
                  <a:schemeClr val="dk1"/>
                </a:solidFill>
              </a:rPr>
              <a:t> where we exhaustively evaluate a pre-defined grid of hyperparameters. This is the method we used in Phase 2</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Random Search</a:t>
            </a:r>
            <a:r>
              <a:rPr lang="en">
                <a:solidFill>
                  <a:schemeClr val="dk1"/>
                </a:solidFill>
              </a:rPr>
              <a:t>, which samples combinations randomly to explore a broader range.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Bayesian Optimization</a:t>
            </a:r>
            <a:r>
              <a:rPr lang="en">
                <a:solidFill>
                  <a:schemeClr val="dk1"/>
                </a:solidFill>
              </a:rPr>
              <a:t> using the Optuna library, which intelligently guides the search based on previous trial outcomes.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4baa320a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4baa320a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PRESENTER: KENT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way we determined the best hyperparameter tuning method was by testing a simple Logistic Regression model on a 3‑month subset (2015 Q1). Our goal was to assess not just how effectively each method finds the optimal hyperparameters, but also their runtime efficiency.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Grid Search:</a:t>
            </a:r>
            <a:br>
              <a:rPr b="1" lang="en">
                <a:solidFill>
                  <a:schemeClr val="dk1"/>
                </a:solidFill>
              </a:rPr>
            </a:br>
            <a:r>
              <a:rPr lang="en">
                <a:solidFill>
                  <a:schemeClr val="dk1"/>
                </a:solidFill>
              </a:rPr>
              <a:t>In Grid Search, we define a fixed grid of hyperparameter values and evaluate every possible combination. In our tests, we observed that Grid Search performed quite efficiently because our custom cross-validation framework allows us to run multiple parameter combinations in parallel. This means that even though we’re checking every combination, the process doesn’t take much longer than other methods when the grid is reasonably sized.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Random Search:</a:t>
            </a:r>
            <a:br>
              <a:rPr b="1" lang="en">
                <a:solidFill>
                  <a:schemeClr val="dk1"/>
                </a:solidFill>
              </a:rPr>
            </a:br>
            <a:r>
              <a:rPr lang="en">
                <a:solidFill>
                  <a:schemeClr val="dk1"/>
                </a:solidFill>
              </a:rPr>
              <a:t> On the other hand, Random Search works by sampling hyperparameter values at random from the defined ranges. We found that when we compared it to Grid Search—using the same number of hyperparameter evaluations—they took roughly the same runtime. However, Random Search does not guarantee that every combination is explored, which might lead to missing out on the optimal settings if the search space isn’t well-defined.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Bayesian Search (using Optuna):</a:t>
            </a:r>
            <a:br>
              <a:rPr b="1" lang="en">
                <a:solidFill>
                  <a:schemeClr val="dk1"/>
                </a:solidFill>
              </a:rPr>
            </a:br>
            <a:r>
              <a:rPr lang="en">
                <a:solidFill>
                  <a:schemeClr val="dk1"/>
                </a:solidFill>
              </a:rPr>
              <a:t>However,  Bayesian Search is a more sophisticated method where each trial’s outcome informs the selection of the next set of hyperparameters. Essentially, it builds a probabilistic model of the hyperparameter space and sequentially chooses the parameters that are most likely to improve the model’s performance. In our experiments, Bayesian Search often produced better metric scores for each trial. However, because each trial is executed sequentially—meaning one trial has to finish before the next starts—this method takes considerably longer per trial. For instance, while Grid and Random searches could complete 9 combinations in parallel at around 16 min, each Bayesian trial might take 10 minutes, thereby increasing the overall runtime.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Conclusion:</a:t>
            </a:r>
            <a:br>
              <a:rPr b="1" lang="en">
                <a:solidFill>
                  <a:schemeClr val="dk1"/>
                </a:solidFill>
              </a:rPr>
            </a:br>
            <a:r>
              <a:rPr lang="en">
                <a:solidFill>
                  <a:schemeClr val="dk1"/>
                </a:solidFill>
              </a:rPr>
              <a:t> In our project, we opted to continue using Grid Search because of its simplicity and efficiency. It enables us to leverage parallel processing, making it a more practical choice compared to the slower Bayesian Search, despite the latter’s potential for yielding slightly better metric scores in a sequential, trial-by-trial manner.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6295c32d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6295c32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team is made up of 6 members. We have Sebastian, Kenneth, Benjamin, Edgar, Kent, and </a:t>
            </a:r>
            <a:r>
              <a:rPr lang="en">
                <a:solidFill>
                  <a:schemeClr val="dk1"/>
                </a:solidFill>
              </a:rPr>
              <a:t>myself</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baa320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4baa320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PRESENTER: KENT</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Speaker Notes: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Let’s now move on to Data Leakage which is an important aspect to keep mind during our pipeline.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Data leakage occurs when information from the test set or future data inadvertently influences our model during training, which can lead to overly optimistic performance estimates. In our pipeline, we mainly pay special attention to preventing leakage during the cross-validation phase.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example, when applying Robust Scaling to numerical features like DISTANCE and ELEVATION, we fit the scaler only on the training records of each fold and then transform the test records using those same parameters.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Similarly, for features such as airport PageRank (weighted by the number of flights), we compute the scaling parameters exclusively from the training label data in each fold and then apply the transformation to the corresponding test label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high-cardinality categorical variables (e.g., TAIL_NUM and STATION), we perform target encoding exclusively on the training set and then apply the transformation to the test data. Since the encoded features become numerical, we subsequently use Robust Scaling to standardize them.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Our custom cross-validation class provides built-in options to apply different resampling methods, including upsampling, downsampling, or SMOTE, exclusively on the training data. This ensures that the test data remains untouched as truly unseen data while addressing class imbalance during model training.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Lastly, another important way to prevent leakage, is by not forgetting to exclude the DEP_DELAY variable from the final feature vector since it directly contains the flight delay minutes.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These measures are consistently applied throughout cross-validation and the final model training process to ensure a robust and leakage-free evaluation.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ba30756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ba30756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ea549a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ea549ab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AUTHOR: BEN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now look under the hood of our model 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Starting with inputs, we began with roughly 28 raw features, which were transformed into over 221 engineered features after preprocessing steps like encoding, scaling, and extraction.</a:t>
            </a:r>
            <a:endParaRPr/>
          </a:p>
          <a:p>
            <a:pPr indent="0" lvl="0" marL="0" rtl="0" algn="l">
              <a:spcBef>
                <a:spcPts val="0"/>
              </a:spcBef>
              <a:spcAft>
                <a:spcPts val="0"/>
              </a:spcAft>
              <a:buClr>
                <a:schemeClr val="dk1"/>
              </a:buClr>
              <a:buSzPts val="1100"/>
              <a:buFont typeface="Arial"/>
              <a:buNone/>
            </a:pPr>
            <a:r>
              <a:rPr lang="en"/>
              <a:t>The main feature families we used for the inputs can be seen in the table below. </a:t>
            </a:r>
            <a:endParaRPr/>
          </a:p>
          <a:p>
            <a:pPr indent="0" lvl="0" marL="0" rtl="0" algn="l">
              <a:spcBef>
                <a:spcPts val="0"/>
              </a:spcBef>
              <a:spcAft>
                <a:spcPts val="0"/>
              </a:spcAft>
              <a:buClr>
                <a:schemeClr val="dk1"/>
              </a:buClr>
              <a:buSzPts val="1100"/>
              <a:buFont typeface="Arial"/>
              <a:buNone/>
            </a:pPr>
            <a:r>
              <a:rPr lang="en"/>
              <a:t>These feature families were temporal</a:t>
            </a:r>
            <a:r>
              <a:rPr lang="en"/>
              <a:t>, carrier and flight, airport and geography, and weather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t</a:t>
            </a:r>
            <a:r>
              <a:rPr lang="en"/>
              <a:t>o improve workflow efficiency, we utilized checkpointing—storing intermediate datasets at key transformation stages.</a:t>
            </a:r>
            <a:endParaRPr/>
          </a:p>
          <a:p>
            <a:pPr indent="0" lvl="0" marL="0" rtl="0" algn="l">
              <a:spcBef>
                <a:spcPts val="0"/>
              </a:spcBef>
              <a:spcAft>
                <a:spcPts val="0"/>
              </a:spcAft>
              <a:buClr>
                <a:schemeClr val="dk1"/>
              </a:buClr>
              <a:buSzPts val="1100"/>
              <a:buFont typeface="Arial"/>
              <a:buNone/>
            </a:pPr>
            <a:r>
              <a:rPr lang="en"/>
              <a:t> This allowed us to iterate rapidly on modeling without reprocessing the full pipeline each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infrastructure side, we used a Databricks cluster with: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5–10 worker nodes, each offering up to 320 GB of RAM and up to 80 cores,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a robust driver node with 128 GB RAM and 32 cores, which provided plenty of parallelism to process our large dataset effectively.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ea549ab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4ea549ab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AUTHOR: BEN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Here </a:t>
            </a:r>
            <a:r>
              <a:rPr lang="en">
                <a:solidFill>
                  <a:schemeClr val="dk1"/>
                </a:solidFill>
              </a:rPr>
              <a:t>we have our updated pipeline block diagram that highlights the high-level stages of our latest ml pipeline version.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you can see, these stages are data ingestion and preprocessing, feature engineering, time-based cross validation,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model training and evaluation.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 granularly, the diagram also shows the custom transformers and implemented components and methods that are used in each main stage.</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4ea549ab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4ea549ab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AUTHOR: BEN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phase significantly improved on our earlier work in Phase 2 with a much more modular design.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Previously, model choices were hard-coded—now, we abstracted components like transformers and estimators, allowing quick swaps and experiment iterations.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also expanded the pipeline to include several custom transformers, such 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OutlierHandler to clip extreme values,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GraphFeature to inject PageRank info,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TargetEncoder for high-cardinality categorical features, 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MissingValueHandler, which formalized our imputation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a:t>
            </a:r>
            <a:r>
              <a:rPr lang="en"/>
              <a:t>e also introduced optional resampling modules like SMOTE, upsampling, and downsampling to tackle the class imbalance we showed earlier.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full pipeline setup was designed not only for performance, but also reproducibility and flexibility in testing new ideas.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b5a76c6b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4b5a76c6b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ba30756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ba30756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Sebastian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4ba30756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4ba30756c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Sebastian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4ba30756c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4ba30756c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ba30756c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4ba30756c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6295c32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6295c32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b5a76c6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4b5a76c6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b8dfe08e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b8dfe08e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4ec441d74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4ec441d74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4b8dfe08e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4b8dfe08e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4bc8a41bb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4bc8a41bb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b5a76c6b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b5a76c6b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4ec441d74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4ec441d74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AUTHOR: ADAM</a:t>
            </a:r>
            <a:endParaRPr>
              <a:solidFill>
                <a:schemeClr val="dk1"/>
              </a:solidFill>
            </a:endParaRPr>
          </a:p>
          <a:p>
            <a:pPr indent="0" lvl="0" marL="0" rtl="0" algn="l">
              <a:spcBef>
                <a:spcPts val="0"/>
              </a:spcBef>
              <a:spcAft>
                <a:spcPts val="0"/>
              </a:spcAft>
              <a:buNone/>
            </a:pPr>
            <a:r>
              <a:t/>
            </a:r>
            <a:endParaRPr>
              <a:solidFill>
                <a:schemeClr val="dk1"/>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To wrap things up, I want to highlight a few key takeaways from our work on this project.</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First, we built more than just a model—we built a flexible, distributed pipeline with a </a:t>
            </a:r>
            <a:r>
              <a:rPr lang="en" sz="1050">
                <a:solidFill>
                  <a:srgbClr val="0E0E0E"/>
                </a:solidFill>
              </a:rPr>
              <a:t>modular design that helped us to quickly and iteratively tackle common issues </a:t>
            </a:r>
            <a:r>
              <a:rPr lang="en" sz="1050">
                <a:solidFill>
                  <a:srgbClr val="0E0E0E"/>
                </a:solidFill>
              </a:rPr>
              <a:t>like data leakage. That infrastructure allowed us to iterate quickly on multiple hyperparameter </a:t>
            </a:r>
            <a:r>
              <a:rPr lang="en" sz="1050">
                <a:solidFill>
                  <a:srgbClr val="0E0E0E"/>
                </a:solidFill>
              </a:rPr>
              <a:t>tuning</a:t>
            </a:r>
            <a:r>
              <a:rPr lang="en" sz="1050">
                <a:solidFill>
                  <a:srgbClr val="0E0E0E"/>
                </a:solidFill>
              </a:rPr>
              <a:t> and </a:t>
            </a:r>
            <a:r>
              <a:rPr lang="en" sz="1050">
                <a:solidFill>
                  <a:srgbClr val="0E0E0E"/>
                </a:solidFill>
              </a:rPr>
              <a:t>time-fold </a:t>
            </a:r>
            <a:r>
              <a:rPr lang="en" sz="1050">
                <a:solidFill>
                  <a:srgbClr val="0E0E0E"/>
                </a:solidFill>
              </a:rPr>
              <a:t>cross validation </a:t>
            </a:r>
            <a:r>
              <a:rPr lang="en" sz="1050">
                <a:solidFill>
                  <a:srgbClr val="0E0E0E"/>
                </a:solidFill>
              </a:rPr>
              <a:t>strategies to </a:t>
            </a:r>
            <a:r>
              <a:rPr lang="en" sz="1050">
                <a:solidFill>
                  <a:srgbClr val="0E0E0E"/>
                </a:solidFill>
              </a:rPr>
              <a:t>scale efficiently and maintain efficacy in our results.</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Second, while we saw strong predictive power for the majority class “early departures”, the model still struggles with the more nuanced </a:t>
            </a:r>
            <a:r>
              <a:rPr i="1" lang="en" sz="1050">
                <a:solidFill>
                  <a:srgbClr val="0E0E0E"/>
                </a:solidFill>
              </a:rPr>
              <a:t>on-time</a:t>
            </a:r>
            <a:r>
              <a:rPr lang="en" sz="1050">
                <a:solidFill>
                  <a:srgbClr val="0E0E0E"/>
                </a:solidFill>
              </a:rPr>
              <a:t> and </a:t>
            </a:r>
            <a:r>
              <a:rPr i="1" lang="en" sz="1050">
                <a:solidFill>
                  <a:srgbClr val="0E0E0E"/>
                </a:solidFill>
              </a:rPr>
              <a:t>delayed</a:t>
            </a:r>
            <a:r>
              <a:rPr lang="en" sz="1050">
                <a:solidFill>
                  <a:srgbClr val="0E0E0E"/>
                </a:solidFill>
              </a:rPr>
              <a:t> classes—most likely due to the imbalanced datasets. That’s a challenge we’ll need to address further, likely by incorporating additional operational data or moving toward real-time signal inputs.</a:t>
            </a:r>
            <a:endParaRPr sz="1050">
              <a:solidFill>
                <a:srgbClr val="0E0E0E"/>
              </a:solidFill>
            </a:endParaRPr>
          </a:p>
          <a:p>
            <a:pPr indent="-295275" lvl="1" marL="914400" rtl="0" algn="l">
              <a:lnSpc>
                <a:spcPct val="115000"/>
              </a:lnSpc>
              <a:spcBef>
                <a:spcPts val="0"/>
              </a:spcBef>
              <a:spcAft>
                <a:spcPts val="0"/>
              </a:spcAft>
              <a:buClr>
                <a:srgbClr val="0E0E0E"/>
              </a:buClr>
              <a:buSzPts val="1050"/>
              <a:buChar char="-"/>
            </a:pPr>
            <a:r>
              <a:rPr lang="en" sz="1050">
                <a:solidFill>
                  <a:srgbClr val="0E0E0E"/>
                </a:solidFill>
              </a:rPr>
              <a:t>Third, </a:t>
            </a:r>
            <a:r>
              <a:rPr lang="en" sz="1050">
                <a:solidFill>
                  <a:srgbClr val="0E0E0E"/>
                </a:solidFill>
              </a:rPr>
              <a:t>there is still practical value here: even moderately accurate early predictions can help airlines optimize resources and enhance the passenger experience.</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ec441d7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ec441d7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AUTHOR: ADAM</a:t>
            </a:r>
            <a:endParaRPr>
              <a:solidFill>
                <a:schemeClr val="dk1"/>
              </a:solidFill>
            </a:endParaRPr>
          </a:p>
          <a:p>
            <a:pPr indent="0" lvl="0" marL="0" rtl="0" algn="l">
              <a:spcBef>
                <a:spcPts val="0"/>
              </a:spcBef>
              <a:spcAft>
                <a:spcPts val="0"/>
              </a:spcAft>
              <a:buNone/>
            </a:pPr>
            <a:r>
              <a:t/>
            </a:r>
            <a:endParaRPr>
              <a:solidFill>
                <a:schemeClr val="dk1"/>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I want to begin by grounding us in a situation most of us have or will likely faced at one-point or another: you’re </a:t>
            </a:r>
            <a:r>
              <a:rPr lang="en">
                <a:solidFill>
                  <a:schemeClr val="dk1"/>
                </a:solidFill>
              </a:rPr>
              <a:t>rushing through a crowded airport and finally arrive at your gate only find that your flight has been delayed</a:t>
            </a:r>
            <a:r>
              <a:rPr lang="en" sz="1050">
                <a:solidFill>
                  <a:srgbClr val="0E0E0E"/>
                </a:solidFill>
              </a:rPr>
              <a:t>. It’s frustrating—and unfortunately, it’s also incredibly common.</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Our team tried to solve for this problem. We set out to build a flight delay prediction model using flight data from the U.S. Department of Transportation that was supplemented by meteorological data from NOAA. Our goal wasn’t just to build a model—but to design a scalable, robust pipeline that can anticipate delays before they happen. Our hopes were that this would enable better planning for airlines and produce less stress for passengers.</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What makes this work unique to our first iteration is the depth of feature engineering and breadth of modeling architectures we explored— this included temporal encodings, airport connectivity via PageRank, and many resampling strategies to handle the class imbalance inherent in this kind of problem.</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As you’ll see later, we experimented with many models and architectures. But in the end our best-performing model was a Random Forest Classifier that achieved a test F1 score of 54.4%, with strong ability for predicting early flights. It’s a promising start to solving a complex and operationally significant challenge.</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b5a76c6b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b5a76c6b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e27a5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e27a5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sz="1050">
                <a:solidFill>
                  <a:srgbClr val="0E0E0E"/>
                </a:solidFill>
              </a:rPr>
              <a:t>Before we dive into the new material, I want to briefly revisit the domain context we discussed in our past iteration.</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lang="en" sz="1050">
                <a:solidFill>
                  <a:srgbClr val="0E0E0E"/>
                </a:solidFill>
              </a:rPr>
              <a:t>As we know, air travel is a highly complex system—one that relies on very nuanced coordination across thousands of flights and millions of passengers each day. In this environment, even small delays can cascade into major disruptions.</a:t>
            </a:r>
            <a:endParaRPr sz="1050">
              <a:solidFill>
                <a:srgbClr val="0E0E0E"/>
              </a:solidFill>
            </a:endParaRPr>
          </a:p>
          <a:p>
            <a:pPr indent="-298450" lvl="1" marL="914400" rtl="0" algn="l">
              <a:lnSpc>
                <a:spcPct val="115000"/>
              </a:lnSpc>
              <a:spcBef>
                <a:spcPts val="0"/>
              </a:spcBef>
              <a:spcAft>
                <a:spcPts val="0"/>
              </a:spcAft>
              <a:buClr>
                <a:schemeClr val="dk1"/>
              </a:buClr>
              <a:buSzPts val="1100"/>
              <a:buChar char="-"/>
            </a:pPr>
            <a:r>
              <a:rPr lang="en" sz="1050">
                <a:solidFill>
                  <a:srgbClr val="0E0E0E"/>
                </a:solidFill>
              </a:rPr>
              <a:t>That’s why our project focused on building a predictive model that can classify flights as early, on-time, or delayed. The potential value here is that: for airlines, it means better resource planning and operational efficiency. For passengers, it offers a more predictable and less stressful travel experience.</a:t>
            </a:r>
            <a:endParaRPr sz="1050">
              <a:solidFill>
                <a:srgbClr val="0E0E0E"/>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635a280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635a280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sz="1050">
                <a:solidFill>
                  <a:srgbClr val="0E0E0E"/>
                </a:solidFill>
              </a:rPr>
              <a:t>Since we’ve already discussed the goals and impact of this work in detail, I’ll now pass it off to Sebastian, who will do a short </a:t>
            </a:r>
            <a:r>
              <a:rPr lang="en" sz="1050">
                <a:solidFill>
                  <a:srgbClr val="0E0E0E"/>
                </a:solidFill>
              </a:rPr>
              <a:t>review</a:t>
            </a:r>
            <a:r>
              <a:rPr lang="en" sz="1050">
                <a:solidFill>
                  <a:srgbClr val="0E0E0E"/>
                </a:solidFill>
              </a:rPr>
              <a:t> on how we approached the dataset in our first iteration and what we uncovered during our exploratory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b5a76c6b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b5a76c6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6295c32d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6295c32d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 PRESENTER: BEN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primary EDA was conducted during Phase 2,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this’ll be a quick review of insights we gained from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right, you’ll see a correlation matrix that highlights some of the strongest correlations among features in the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Notably: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a strong negative correlation between elevation and station pressure, which makes sense atmospherically—higher elevation equals lower pressure.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saw strong positive correlations among related weather features: for instance, Dew Point, Dry Bulb, and Wet Bulb Temperatures are tightly linked.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intuitive correlation is between Distance and Distance Group, a binned categorical version of the raw distance feature.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was especially interesting is that Longitude’s correlation with temperature features degraded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we expanded our data from a 3-month sample to the full 12-month dataset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—suggesting seasonal or geographic effects.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insights gave us early clues about which features were potentially redundant and which ones might have predictive value.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04</a:t>
            </a:r>
            <a:r>
              <a:rPr lang="en"/>
              <a:t>.01.25</a:t>
            </a:r>
            <a:endParaRPr/>
          </a:p>
        </p:txBody>
      </p:sp>
      <p:sp>
        <p:nvSpPr>
          <p:cNvPr id="218" name="Google Shape;218;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50"/>
              <a:t>Phase 3:</a:t>
            </a:r>
            <a:endParaRPr sz="5050"/>
          </a:p>
          <a:p>
            <a:pPr indent="0" lvl="0" marL="0" rtl="0" algn="l">
              <a:spcBef>
                <a:spcPts val="0"/>
              </a:spcBef>
              <a:spcAft>
                <a:spcPts val="0"/>
              </a:spcAft>
              <a:buNone/>
            </a:pPr>
            <a:r>
              <a:rPr lang="en" sz="5050"/>
              <a:t>Flight Delay Prediction</a:t>
            </a:r>
            <a:endParaRPr sz="5050"/>
          </a:p>
        </p:txBody>
      </p:sp>
      <p:sp>
        <p:nvSpPr>
          <p:cNvPr id="219" name="Google Shape;219;p32"/>
          <p:cNvSpPr txBox="1"/>
          <p:nvPr>
            <p:ph idx="2" type="subTitle"/>
          </p:nvPr>
        </p:nvSpPr>
        <p:spPr>
          <a:xfrm>
            <a:off x="196950" y="2171250"/>
            <a:ext cx="3986700" cy="19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3, TEAM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Members: Sebastian Rosales, Kenneth Hahn, Benjamin He, </a:t>
            </a:r>
            <a:endParaRPr/>
          </a:p>
          <a:p>
            <a:pPr indent="0" lvl="0" marL="0" rtl="0" algn="l">
              <a:spcBef>
                <a:spcPts val="0"/>
              </a:spcBef>
              <a:spcAft>
                <a:spcPts val="0"/>
              </a:spcAft>
              <a:buNone/>
            </a:pPr>
            <a:r>
              <a:rPr lang="en"/>
              <a:t>Edgar Munoz, Adam Perez, </a:t>
            </a:r>
            <a:endParaRPr/>
          </a:p>
          <a:p>
            <a:pPr indent="0" lvl="0" marL="0" rtl="0" algn="l">
              <a:spcBef>
                <a:spcPts val="0"/>
              </a:spcBef>
              <a:spcAft>
                <a:spcPts val="0"/>
              </a:spcAft>
              <a:buNone/>
            </a:pPr>
            <a:r>
              <a:rPr lang="en"/>
              <a:t>Kent Bourgoing</a:t>
            </a:r>
            <a:endParaRPr/>
          </a:p>
          <a:p>
            <a:pPr indent="0" lvl="0" marL="0" rtl="0" algn="l">
              <a:spcBef>
                <a:spcPts val="0"/>
              </a:spcBef>
              <a:spcAft>
                <a:spcPts val="0"/>
              </a:spcAft>
              <a:buNone/>
            </a:pPr>
            <a:r>
              <a:t/>
            </a:r>
            <a:endParaRPr/>
          </a:p>
        </p:txBody>
      </p:sp>
      <p:pic>
        <p:nvPicPr>
          <p:cNvPr id="220" name="Google Shape;220;p32"/>
          <p:cNvPicPr preferRelativeResize="0"/>
          <p:nvPr/>
        </p:nvPicPr>
        <p:blipFill>
          <a:blip r:embed="rId3">
            <a:alphaModFix/>
          </a:blip>
          <a:stretch>
            <a:fillRect/>
          </a:stretch>
        </p:blipFill>
        <p:spPr>
          <a:xfrm>
            <a:off x="4437575" y="2327525"/>
            <a:ext cx="4509600" cy="25366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Variable Analysis</a:t>
            </a:r>
            <a:endParaRPr/>
          </a:p>
        </p:txBody>
      </p:sp>
      <p:sp>
        <p:nvSpPr>
          <p:cNvPr id="336" name="Google Shape;336;p41"/>
          <p:cNvSpPr txBox="1"/>
          <p:nvPr>
            <p:ph idx="1" type="body"/>
          </p:nvPr>
        </p:nvSpPr>
        <p:spPr>
          <a:xfrm>
            <a:off x="311700" y="1152475"/>
            <a:ext cx="4059900" cy="3416400"/>
          </a:xfrm>
          <a:prstGeom prst="rect">
            <a:avLst/>
          </a:prstGeom>
        </p:spPr>
        <p:txBody>
          <a:bodyPr anchorCtr="0" anchor="t" bIns="91425" lIns="91425" spcFirstLastPara="1" rIns="91425" wrap="square" tIns="91425">
            <a:normAutofit fontScale="85000"/>
          </a:bodyPr>
          <a:lstStyle/>
          <a:p>
            <a:pPr indent="-304165" lvl="0" marL="457200" rtl="0" algn="l">
              <a:lnSpc>
                <a:spcPct val="150000"/>
              </a:lnSpc>
              <a:spcBef>
                <a:spcPts val="0"/>
              </a:spcBef>
              <a:spcAft>
                <a:spcPts val="0"/>
              </a:spcAft>
              <a:buSzPct val="100000"/>
              <a:buChar char="●"/>
            </a:pPr>
            <a:r>
              <a:rPr lang="en" sz="1400"/>
              <a:t>We are interested in classifying 3 classes</a:t>
            </a:r>
            <a:endParaRPr sz="1400"/>
          </a:p>
          <a:p>
            <a:pPr indent="-304165" lvl="1" marL="914400" rtl="0" algn="l">
              <a:lnSpc>
                <a:spcPct val="150000"/>
              </a:lnSpc>
              <a:spcBef>
                <a:spcPts val="0"/>
              </a:spcBef>
              <a:spcAft>
                <a:spcPts val="0"/>
              </a:spcAft>
              <a:buSzPct val="100000"/>
              <a:buChar char="○"/>
            </a:pPr>
            <a:r>
              <a:rPr lang="en" sz="1400"/>
              <a:t>Early (Delay &lt; 0 minutes)</a:t>
            </a:r>
            <a:endParaRPr sz="1400"/>
          </a:p>
          <a:p>
            <a:pPr indent="-304165" lvl="1" marL="914400" rtl="0" algn="l">
              <a:lnSpc>
                <a:spcPct val="150000"/>
              </a:lnSpc>
              <a:spcBef>
                <a:spcPts val="0"/>
              </a:spcBef>
              <a:spcAft>
                <a:spcPts val="0"/>
              </a:spcAft>
              <a:buSzPct val="100000"/>
              <a:buChar char="○"/>
            </a:pPr>
            <a:r>
              <a:rPr lang="en" sz="1400"/>
              <a:t>On-Time (0 &lt;= Delay &lt;= 15 minutes)</a:t>
            </a:r>
            <a:endParaRPr sz="1400"/>
          </a:p>
          <a:p>
            <a:pPr indent="-304165" lvl="1" marL="914400" rtl="0" algn="l">
              <a:lnSpc>
                <a:spcPct val="150000"/>
              </a:lnSpc>
              <a:spcBef>
                <a:spcPts val="0"/>
              </a:spcBef>
              <a:spcAft>
                <a:spcPts val="0"/>
              </a:spcAft>
              <a:buSzPct val="100000"/>
              <a:buChar char="○"/>
            </a:pPr>
            <a:r>
              <a:rPr lang="en" sz="1400"/>
              <a:t>Delayed (15 minutes &lt; Delay)</a:t>
            </a:r>
            <a:endParaRPr sz="1400"/>
          </a:p>
          <a:p>
            <a:pPr indent="-304165" lvl="0" marL="457200" rtl="0" algn="l">
              <a:lnSpc>
                <a:spcPct val="150000"/>
              </a:lnSpc>
              <a:spcBef>
                <a:spcPts val="0"/>
              </a:spcBef>
              <a:spcAft>
                <a:spcPts val="0"/>
              </a:spcAft>
              <a:buSzPct val="100000"/>
              <a:buChar char="●"/>
            </a:pPr>
            <a:r>
              <a:rPr lang="en" sz="1400"/>
              <a:t>Chose 15 minutes as Delayed based on the definition from Department of Transportation</a:t>
            </a:r>
            <a:endParaRPr sz="1400"/>
          </a:p>
          <a:p>
            <a:pPr indent="-304165" lvl="0" marL="457200" rtl="0" algn="l">
              <a:lnSpc>
                <a:spcPct val="150000"/>
              </a:lnSpc>
              <a:spcBef>
                <a:spcPts val="0"/>
              </a:spcBef>
              <a:spcAft>
                <a:spcPts val="0"/>
              </a:spcAft>
              <a:buSzPct val="100000"/>
              <a:buChar char="●"/>
            </a:pPr>
            <a:r>
              <a:rPr lang="en" sz="1400"/>
              <a:t>Early is by far our majority class representing 57.2% of flights</a:t>
            </a:r>
            <a:endParaRPr sz="1400"/>
          </a:p>
          <a:p>
            <a:pPr indent="-304165" lvl="0" marL="457200" rtl="0" algn="l">
              <a:lnSpc>
                <a:spcPct val="150000"/>
              </a:lnSpc>
              <a:spcBef>
                <a:spcPts val="0"/>
              </a:spcBef>
              <a:spcAft>
                <a:spcPts val="0"/>
              </a:spcAft>
              <a:buSzPct val="100000"/>
              <a:buChar char="●"/>
            </a:pPr>
            <a:r>
              <a:rPr lang="en" sz="1400"/>
              <a:t>On-Time is the second most common </a:t>
            </a:r>
            <a:r>
              <a:rPr lang="en" sz="1400"/>
              <a:t>occurrence</a:t>
            </a:r>
            <a:r>
              <a:rPr lang="en" sz="1400"/>
              <a:t> representing 25.1% of flights</a:t>
            </a:r>
            <a:endParaRPr sz="1400"/>
          </a:p>
          <a:p>
            <a:pPr indent="-304165" lvl="0" marL="457200" rtl="0" algn="l">
              <a:lnSpc>
                <a:spcPct val="150000"/>
              </a:lnSpc>
              <a:spcBef>
                <a:spcPts val="0"/>
              </a:spcBef>
              <a:spcAft>
                <a:spcPts val="0"/>
              </a:spcAft>
              <a:buSzPct val="100000"/>
              <a:buChar char="●"/>
            </a:pPr>
            <a:r>
              <a:rPr lang="en" sz="1400"/>
              <a:t>Delayed is the rarest </a:t>
            </a:r>
            <a:r>
              <a:rPr lang="en" sz="1400"/>
              <a:t>occurrence</a:t>
            </a:r>
            <a:r>
              <a:rPr lang="en" sz="1400"/>
              <a:t> representing 17.8% of flights </a:t>
            </a:r>
            <a:endParaRPr sz="1400"/>
          </a:p>
        </p:txBody>
      </p:sp>
      <p:pic>
        <p:nvPicPr>
          <p:cNvPr id="337" name="Google Shape;337;p41" title="Phase2ClassDist12M.png"/>
          <p:cNvPicPr preferRelativeResize="0"/>
          <p:nvPr/>
        </p:nvPicPr>
        <p:blipFill>
          <a:blip r:embed="rId3">
            <a:alphaModFix/>
          </a:blip>
          <a:stretch>
            <a:fillRect/>
          </a:stretch>
        </p:blipFill>
        <p:spPr>
          <a:xfrm>
            <a:off x="5257775" y="1426462"/>
            <a:ext cx="3574525" cy="2868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2"/>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344" name="Google Shape;344;p42"/>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345" name="Google Shape;345;p42"/>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346" name="Google Shape;346;p42"/>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47" name="Google Shape;347;p42"/>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348" name="Google Shape;348;p42"/>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349" name="Google Shape;349;p42"/>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Feature Engineering</a:t>
            </a:r>
            <a:endParaRPr b="1" sz="3650">
              <a:solidFill>
                <a:schemeClr val="dk1"/>
              </a:solidFill>
              <a:latin typeface="Merriweather"/>
              <a:ea typeface="Merriweather"/>
              <a:cs typeface="Merriweather"/>
              <a:sym typeface="Merriweather"/>
            </a:endParaRPr>
          </a:p>
        </p:txBody>
      </p:sp>
      <p:sp>
        <p:nvSpPr>
          <p:cNvPr id="350" name="Google Shape;350;p42"/>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351" name="Google Shape;351;p42"/>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352" name="Google Shape;352;p42"/>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353" name="Google Shape;353;p42"/>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354" name="Google Shape;354;p42"/>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355" name="Google Shape;355;p42"/>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356" name="Google Shape;356;p42"/>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357" name="Google Shape;357;p42"/>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358" name="Google Shape;358;p42"/>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43"/>
          <p:cNvSpPr txBox="1"/>
          <p:nvPr>
            <p:ph idx="1" type="body"/>
          </p:nvPr>
        </p:nvSpPr>
        <p:spPr>
          <a:xfrm>
            <a:off x="152150" y="1152475"/>
            <a:ext cx="3904800" cy="383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filled in missing values with a new “missing” category for categorical values and filled in “0” for Hourly Precipitation (as described in the data dictionary)</a:t>
            </a:r>
            <a:endParaRPr sz="1400"/>
          </a:p>
          <a:p>
            <a:pPr indent="-317500" lvl="0" marL="457200" rtl="0" algn="l">
              <a:spcBef>
                <a:spcPts val="0"/>
              </a:spcBef>
              <a:spcAft>
                <a:spcPts val="0"/>
              </a:spcAft>
              <a:buSzPts val="1400"/>
              <a:buChar char="●"/>
            </a:pPr>
            <a:r>
              <a:rPr lang="en" sz="1400"/>
              <a:t>For all other categories, we dropped missing values (leading to 9.65% of rows dropped).</a:t>
            </a:r>
            <a:endParaRPr sz="1400"/>
          </a:p>
          <a:p>
            <a:pPr indent="-317500" lvl="1" marL="914400" rtl="0" algn="l">
              <a:spcBef>
                <a:spcPts val="0"/>
              </a:spcBef>
              <a:spcAft>
                <a:spcPts val="0"/>
              </a:spcAft>
              <a:buSzPts val="1400"/>
              <a:buChar char="○"/>
            </a:pPr>
            <a:r>
              <a:rPr lang="en" sz="1400"/>
              <a:t>Deemed acceptable as we still had 28M rows of data after dropping.</a:t>
            </a:r>
            <a:endParaRPr sz="1400"/>
          </a:p>
        </p:txBody>
      </p:sp>
      <p:sp>
        <p:nvSpPr>
          <p:cNvPr id="365" name="Google Shape;36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Missing Values</a:t>
            </a:r>
            <a:endParaRPr/>
          </a:p>
        </p:txBody>
      </p:sp>
      <p:pic>
        <p:nvPicPr>
          <p:cNvPr id="366" name="Google Shape;366;p43"/>
          <p:cNvPicPr preferRelativeResize="0"/>
          <p:nvPr/>
        </p:nvPicPr>
        <p:blipFill>
          <a:blip r:embed="rId3">
            <a:alphaModFix/>
          </a:blip>
          <a:stretch>
            <a:fillRect/>
          </a:stretch>
        </p:blipFill>
        <p:spPr>
          <a:xfrm>
            <a:off x="4456525" y="271838"/>
            <a:ext cx="4322575" cy="459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Based Features</a:t>
            </a:r>
            <a:endParaRPr/>
          </a:p>
        </p:txBody>
      </p:sp>
      <p:sp>
        <p:nvSpPr>
          <p:cNvPr id="372" name="Google Shape;372;p44"/>
          <p:cNvSpPr txBox="1"/>
          <p:nvPr>
            <p:ph idx="1" type="body"/>
          </p:nvPr>
        </p:nvSpPr>
        <p:spPr>
          <a:xfrm>
            <a:off x="311700" y="1152475"/>
            <a:ext cx="8520600" cy="216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Create a graph utilizing the source and destination airports for each flight.</a:t>
            </a:r>
            <a:endParaRPr sz="1400"/>
          </a:p>
          <a:p>
            <a:pPr indent="-317500" lvl="0" marL="457200" rtl="0" algn="l">
              <a:spcBef>
                <a:spcPts val="0"/>
              </a:spcBef>
              <a:spcAft>
                <a:spcPts val="0"/>
              </a:spcAft>
              <a:buSzPts val="1400"/>
              <a:buChar char="●"/>
            </a:pPr>
            <a:r>
              <a:rPr lang="en" sz="1400"/>
              <a:t>Calculated the frequency of flights between different airports (edge weights)</a:t>
            </a:r>
            <a:endParaRPr sz="1400"/>
          </a:p>
          <a:p>
            <a:pPr indent="-317500" lvl="0" marL="457200" rtl="0" algn="l">
              <a:spcBef>
                <a:spcPts val="0"/>
              </a:spcBef>
              <a:spcAft>
                <a:spcPts val="0"/>
              </a:spcAft>
              <a:buSzPts val="1400"/>
              <a:buChar char="●"/>
            </a:pPr>
            <a:r>
              <a:rPr lang="en" sz="1400"/>
              <a:t>Compute PageRank and rejoin PageRank with the datasets to replace ORIGIN_AIPORT_ID, and DEST_AIRPORT_ID</a:t>
            </a:r>
            <a:endParaRPr sz="1400"/>
          </a:p>
          <a:p>
            <a:pPr indent="-317500" lvl="0" marL="457200" rtl="0" algn="l">
              <a:spcBef>
                <a:spcPts val="0"/>
              </a:spcBef>
              <a:spcAft>
                <a:spcPts val="0"/>
              </a:spcAft>
              <a:buSzPts val="1400"/>
              <a:buChar char="●"/>
            </a:pPr>
            <a:r>
              <a:rPr lang="en" sz="1400"/>
              <a:t>PageRank of airports weighted by number of flights will rank relative importance of airports based on how many outgoing/incoming flights there are.</a:t>
            </a:r>
            <a:endParaRPr sz="1400"/>
          </a:p>
          <a:p>
            <a:pPr indent="-317500" lvl="0" marL="457200" rtl="0" algn="l">
              <a:spcBef>
                <a:spcPts val="0"/>
              </a:spcBef>
              <a:spcAft>
                <a:spcPts val="0"/>
              </a:spcAft>
              <a:buSzPts val="1400"/>
              <a:buChar char="●"/>
            </a:pPr>
            <a:r>
              <a:rPr lang="en" sz="1400"/>
              <a:t>Model can thus utilize this information to better predict flight delays.</a:t>
            </a:r>
            <a:endParaRPr sz="1400"/>
          </a:p>
        </p:txBody>
      </p:sp>
      <p:sp>
        <p:nvSpPr>
          <p:cNvPr id="373" name="Google Shape;373;p44"/>
          <p:cNvSpPr/>
          <p:nvPr/>
        </p:nvSpPr>
        <p:spPr>
          <a:xfrm>
            <a:off x="1509950" y="3535700"/>
            <a:ext cx="1094100" cy="107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Airport DFW</a:t>
            </a:r>
            <a:endParaRPr>
              <a:latin typeface="DM Sans"/>
              <a:ea typeface="DM Sans"/>
              <a:cs typeface="DM Sans"/>
              <a:sym typeface="DM Sans"/>
            </a:endParaRPr>
          </a:p>
        </p:txBody>
      </p:sp>
      <p:sp>
        <p:nvSpPr>
          <p:cNvPr id="374" name="Google Shape;374;p44"/>
          <p:cNvSpPr/>
          <p:nvPr/>
        </p:nvSpPr>
        <p:spPr>
          <a:xfrm>
            <a:off x="6539950" y="3535700"/>
            <a:ext cx="1094100" cy="107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Airport CLT</a:t>
            </a:r>
            <a:endParaRPr>
              <a:latin typeface="DM Sans"/>
              <a:ea typeface="DM Sans"/>
              <a:cs typeface="DM Sans"/>
              <a:sym typeface="DM Sans"/>
            </a:endParaRPr>
          </a:p>
        </p:txBody>
      </p:sp>
      <p:cxnSp>
        <p:nvCxnSpPr>
          <p:cNvPr id="375" name="Google Shape;375;p44"/>
          <p:cNvCxnSpPr/>
          <p:nvPr/>
        </p:nvCxnSpPr>
        <p:spPr>
          <a:xfrm>
            <a:off x="2543225" y="3816825"/>
            <a:ext cx="4041900" cy="15300"/>
          </a:xfrm>
          <a:prstGeom prst="straightConnector1">
            <a:avLst/>
          </a:prstGeom>
          <a:noFill/>
          <a:ln cap="flat" cmpd="sng" w="9525">
            <a:solidFill>
              <a:schemeClr val="dk2"/>
            </a:solidFill>
            <a:prstDash val="solid"/>
            <a:round/>
            <a:headEnd len="med" w="med" type="none"/>
            <a:tailEnd len="med" w="med" type="triangle"/>
          </a:ln>
        </p:spPr>
      </p:cxnSp>
      <p:sp>
        <p:nvSpPr>
          <p:cNvPr id="376" name="Google Shape;376;p44"/>
          <p:cNvSpPr txBox="1"/>
          <p:nvPr/>
        </p:nvSpPr>
        <p:spPr>
          <a:xfrm>
            <a:off x="3517650" y="3452025"/>
            <a:ext cx="21087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Num Flights: 14246</a:t>
            </a:r>
            <a:endParaRPr sz="1300">
              <a:solidFill>
                <a:schemeClr val="dk2"/>
              </a:solidFill>
              <a:latin typeface="DM Sans"/>
              <a:ea typeface="DM Sans"/>
              <a:cs typeface="DM Sans"/>
              <a:sym typeface="DM Sans"/>
            </a:endParaRPr>
          </a:p>
        </p:txBody>
      </p:sp>
      <p:cxnSp>
        <p:nvCxnSpPr>
          <p:cNvPr id="377" name="Google Shape;377;p44"/>
          <p:cNvCxnSpPr/>
          <p:nvPr/>
        </p:nvCxnSpPr>
        <p:spPr>
          <a:xfrm rot="10800000">
            <a:off x="2543175" y="4295475"/>
            <a:ext cx="4041900" cy="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44"/>
          <p:cNvSpPr txBox="1"/>
          <p:nvPr/>
        </p:nvSpPr>
        <p:spPr>
          <a:xfrm>
            <a:off x="3548475" y="4295475"/>
            <a:ext cx="21087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Num Flights: 14112</a:t>
            </a:r>
            <a:endParaRPr sz="1300">
              <a:solidFill>
                <a:schemeClr val="dk2"/>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5"/>
          <p:cNvSpPr txBox="1"/>
          <p:nvPr>
            <p:ph idx="1" type="body"/>
          </p:nvPr>
        </p:nvSpPr>
        <p:spPr>
          <a:xfrm>
            <a:off x="152150" y="1152475"/>
            <a:ext cx="4649400" cy="383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Time Series Features needing further processing: </a:t>
            </a:r>
            <a:r>
              <a:rPr b="1" lang="en" sz="1400"/>
              <a:t>Scheduled Departure Datetime, Four Hours Before Departure Datetime, Two Hours Before Departure Datetime, Weather Station Datetime</a:t>
            </a:r>
            <a:r>
              <a:rPr lang="en" sz="1400"/>
              <a:t> (4 hours before departure).</a:t>
            </a:r>
            <a:endParaRPr sz="1400"/>
          </a:p>
          <a:p>
            <a:pPr indent="-317500" lvl="1" marL="914400" rtl="0" algn="l">
              <a:spcBef>
                <a:spcPts val="0"/>
              </a:spcBef>
              <a:spcAft>
                <a:spcPts val="0"/>
              </a:spcAft>
              <a:buSzPts val="1400"/>
              <a:buChar char="○"/>
            </a:pPr>
            <a:r>
              <a:rPr lang="en" sz="1400"/>
              <a:t>Extract only the hour and minute from these datetimes.</a:t>
            </a:r>
            <a:endParaRPr sz="1400"/>
          </a:p>
          <a:p>
            <a:pPr indent="-317500" lvl="0" marL="457200" rtl="0" algn="l">
              <a:spcBef>
                <a:spcPts val="0"/>
              </a:spcBef>
              <a:spcAft>
                <a:spcPts val="0"/>
              </a:spcAft>
              <a:buSzPts val="1400"/>
              <a:buChar char="●"/>
            </a:pPr>
            <a:r>
              <a:rPr lang="en" sz="1400"/>
              <a:t>Cyclically encode temporal features.</a:t>
            </a:r>
            <a:endParaRPr sz="1400"/>
          </a:p>
          <a:p>
            <a:pPr indent="-317500" lvl="1" marL="914400" rtl="0" algn="l">
              <a:spcBef>
                <a:spcPts val="0"/>
              </a:spcBef>
              <a:spcAft>
                <a:spcPts val="0"/>
              </a:spcAft>
              <a:buSzPts val="1400"/>
              <a:buChar char="○"/>
            </a:pPr>
            <a:r>
              <a:rPr lang="en" sz="1400"/>
              <a:t>Preserves periodicity of the features so the model can learn continuous temporal patterns (weekly, monthly, quarterly, etc)</a:t>
            </a:r>
            <a:endParaRPr sz="1400"/>
          </a:p>
          <a:p>
            <a:pPr indent="-317500" lvl="1" marL="914400" rtl="0" algn="l">
              <a:spcBef>
                <a:spcPts val="0"/>
              </a:spcBef>
              <a:spcAft>
                <a:spcPts val="0"/>
              </a:spcAft>
              <a:buSzPts val="1400"/>
              <a:buChar char="○"/>
            </a:pPr>
            <a:r>
              <a:rPr lang="en" sz="1400"/>
              <a:t>Added benefit of keeping the range of values from [-1, 1]</a:t>
            </a:r>
            <a:endParaRPr sz="1400"/>
          </a:p>
          <a:p>
            <a:pPr indent="-317500" lvl="1" marL="914400" rtl="0" algn="l">
              <a:spcBef>
                <a:spcPts val="0"/>
              </a:spcBef>
              <a:spcAft>
                <a:spcPts val="0"/>
              </a:spcAft>
              <a:buSzPts val="1400"/>
              <a:buChar char="○"/>
            </a:pPr>
            <a:r>
              <a:rPr lang="en" sz="1400"/>
              <a:t>Utilized for MLP as it can help predict nonlinearity of time patterns.</a:t>
            </a:r>
            <a:endParaRPr sz="1400"/>
          </a:p>
        </p:txBody>
      </p:sp>
      <p:sp>
        <p:nvSpPr>
          <p:cNvPr id="385" name="Google Shape;3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and Numeric Features</a:t>
            </a:r>
            <a:endParaRPr/>
          </a:p>
        </p:txBody>
      </p:sp>
      <p:pic>
        <p:nvPicPr>
          <p:cNvPr id="386" name="Google Shape;386;p45"/>
          <p:cNvPicPr preferRelativeResize="0"/>
          <p:nvPr/>
        </p:nvPicPr>
        <p:blipFill>
          <a:blip r:embed="rId3">
            <a:alphaModFix/>
          </a:blip>
          <a:stretch>
            <a:fillRect/>
          </a:stretch>
        </p:blipFill>
        <p:spPr>
          <a:xfrm>
            <a:off x="5380050" y="3479274"/>
            <a:ext cx="3287200" cy="1512300"/>
          </a:xfrm>
          <a:prstGeom prst="rect">
            <a:avLst/>
          </a:prstGeom>
          <a:noFill/>
          <a:ln>
            <a:noFill/>
          </a:ln>
        </p:spPr>
      </p:pic>
      <p:sp>
        <p:nvSpPr>
          <p:cNvPr id="387" name="Google Shape;387;p45"/>
          <p:cNvSpPr txBox="1"/>
          <p:nvPr>
            <p:ph idx="1" type="body"/>
          </p:nvPr>
        </p:nvSpPr>
        <p:spPr>
          <a:xfrm>
            <a:off x="5273450" y="1207725"/>
            <a:ext cx="3500400" cy="2097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For Numeric Features, utilize a RobustScalar to scale all columns based on the median and interquartile range.</a:t>
            </a:r>
            <a:endParaRPr sz="1400"/>
          </a:p>
        </p:txBody>
      </p:sp>
      <p:pic>
        <p:nvPicPr>
          <p:cNvPr id="388" name="Google Shape;388;p45"/>
          <p:cNvPicPr preferRelativeResize="0"/>
          <p:nvPr/>
        </p:nvPicPr>
        <p:blipFill>
          <a:blip r:embed="rId4">
            <a:alphaModFix/>
          </a:blip>
          <a:stretch>
            <a:fillRect/>
          </a:stretch>
        </p:blipFill>
        <p:spPr>
          <a:xfrm>
            <a:off x="4854125" y="2680700"/>
            <a:ext cx="4167025" cy="62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368975" y="36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5"/>
              <a:t>Categorical Features</a:t>
            </a:r>
            <a:endParaRPr sz="2905"/>
          </a:p>
        </p:txBody>
      </p:sp>
      <p:sp>
        <p:nvSpPr>
          <p:cNvPr id="394" name="Google Shape;394;p46"/>
          <p:cNvSpPr txBox="1"/>
          <p:nvPr>
            <p:ph idx="1" type="body"/>
          </p:nvPr>
        </p:nvSpPr>
        <p:spPr>
          <a:xfrm>
            <a:off x="311700" y="1357625"/>
            <a:ext cx="4260300" cy="20082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t>We defined Highly Cardinal Features as any features with &gt; 100 unique categories.</a:t>
            </a:r>
            <a:endParaRPr sz="1400"/>
          </a:p>
          <a:p>
            <a:pPr indent="-310832" lvl="0" marL="457200" rtl="0" algn="l">
              <a:spcBef>
                <a:spcPts val="0"/>
              </a:spcBef>
              <a:spcAft>
                <a:spcPts val="0"/>
              </a:spcAft>
              <a:buSzPct val="100000"/>
              <a:buChar char="●"/>
            </a:pPr>
            <a:r>
              <a:rPr lang="en" sz="1400"/>
              <a:t>We then grouped by each feature and calculated the mean delay time.</a:t>
            </a:r>
            <a:endParaRPr sz="1400"/>
          </a:p>
          <a:p>
            <a:pPr indent="-310832" lvl="0" marL="457200" rtl="0" algn="l">
              <a:spcBef>
                <a:spcPts val="0"/>
              </a:spcBef>
              <a:spcAft>
                <a:spcPts val="0"/>
              </a:spcAft>
              <a:buSzPct val="100000"/>
              <a:buChar char="●"/>
            </a:pPr>
            <a:r>
              <a:rPr lang="en" sz="1400"/>
              <a:t>Rejoined it back in order to have a numeric feature instead of a one-hot encoded feature and reduced cardinality significantly.</a:t>
            </a:r>
            <a:endParaRPr sz="1400"/>
          </a:p>
          <a:p>
            <a:pPr indent="-310832" lvl="0" marL="457200" rtl="0" algn="l">
              <a:spcBef>
                <a:spcPts val="0"/>
              </a:spcBef>
              <a:spcAft>
                <a:spcPts val="0"/>
              </a:spcAft>
              <a:buSzPct val="100000"/>
              <a:buChar char="●"/>
            </a:pPr>
            <a:r>
              <a:rPr lang="en" sz="1400"/>
              <a:t>Risk of Data Leakage with this method (Refer to later Section)</a:t>
            </a:r>
            <a:endParaRPr sz="1400"/>
          </a:p>
        </p:txBody>
      </p:sp>
      <p:pic>
        <p:nvPicPr>
          <p:cNvPr id="395" name="Google Shape;395;p46"/>
          <p:cNvPicPr preferRelativeResize="0"/>
          <p:nvPr/>
        </p:nvPicPr>
        <p:blipFill>
          <a:blip r:embed="rId3">
            <a:alphaModFix/>
          </a:blip>
          <a:stretch>
            <a:fillRect/>
          </a:stretch>
        </p:blipFill>
        <p:spPr>
          <a:xfrm>
            <a:off x="4747200" y="1071350"/>
            <a:ext cx="4142366" cy="3820975"/>
          </a:xfrm>
          <a:prstGeom prst="rect">
            <a:avLst/>
          </a:prstGeom>
          <a:noFill/>
          <a:ln>
            <a:noFill/>
          </a:ln>
        </p:spPr>
      </p:pic>
      <p:sp>
        <p:nvSpPr>
          <p:cNvPr id="396" name="Google Shape;396;p46"/>
          <p:cNvSpPr/>
          <p:nvPr/>
        </p:nvSpPr>
        <p:spPr>
          <a:xfrm>
            <a:off x="4862375" y="1549900"/>
            <a:ext cx="2270700" cy="737100"/>
          </a:xfrm>
          <a:prstGeom prst="frame">
            <a:avLst>
              <a:gd fmla="val 1055"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7" name="Google Shape;397;p46"/>
          <p:cNvSpPr/>
          <p:nvPr/>
        </p:nvSpPr>
        <p:spPr>
          <a:xfrm>
            <a:off x="4900375" y="32137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8" name="Google Shape;398;p46"/>
          <p:cNvSpPr/>
          <p:nvPr/>
        </p:nvSpPr>
        <p:spPr>
          <a:xfrm>
            <a:off x="4900375" y="36548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9" name="Google Shape;399;p46"/>
          <p:cNvSpPr/>
          <p:nvPr/>
        </p:nvSpPr>
        <p:spPr>
          <a:xfrm>
            <a:off x="4900375" y="41339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0" name="Google Shape;400;p46"/>
          <p:cNvSpPr txBox="1"/>
          <p:nvPr>
            <p:ph type="title"/>
          </p:nvPr>
        </p:nvSpPr>
        <p:spPr>
          <a:xfrm>
            <a:off x="311700" y="941750"/>
            <a:ext cx="45507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High Cardinality Features (Target Encoding)</a:t>
            </a:r>
            <a:endParaRPr sz="1505"/>
          </a:p>
        </p:txBody>
      </p:sp>
      <p:sp>
        <p:nvSpPr>
          <p:cNvPr id="401" name="Google Shape;401;p46"/>
          <p:cNvSpPr txBox="1"/>
          <p:nvPr>
            <p:ph type="title"/>
          </p:nvPr>
        </p:nvSpPr>
        <p:spPr>
          <a:xfrm>
            <a:off x="368975" y="3175875"/>
            <a:ext cx="32469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Low</a:t>
            </a:r>
            <a:r>
              <a:rPr lang="en" sz="1505"/>
              <a:t> Cardinality Features</a:t>
            </a:r>
            <a:endParaRPr sz="1505"/>
          </a:p>
        </p:txBody>
      </p:sp>
      <p:sp>
        <p:nvSpPr>
          <p:cNvPr id="402" name="Google Shape;402;p46"/>
          <p:cNvSpPr txBox="1"/>
          <p:nvPr/>
        </p:nvSpPr>
        <p:spPr>
          <a:xfrm>
            <a:off x="440650" y="3608800"/>
            <a:ext cx="4041900" cy="140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One-Hot Encoded the remaining categorical features.</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Our entire Feature Space is now 221 different features (numeric + categorical features)</a:t>
            </a:r>
            <a:endParaRPr>
              <a:solidFill>
                <a:schemeClr val="dk2"/>
              </a:solidFill>
              <a:latin typeface="DM Sans"/>
              <a:ea typeface="DM Sans"/>
              <a:cs typeface="DM Sans"/>
              <a:sym typeface="DM Sans"/>
            </a:endParaRPr>
          </a:p>
        </p:txBody>
      </p:sp>
      <p:sp>
        <p:nvSpPr>
          <p:cNvPr id="403" name="Google Shape;403;p46"/>
          <p:cNvSpPr/>
          <p:nvPr/>
        </p:nvSpPr>
        <p:spPr>
          <a:xfrm>
            <a:off x="4862375" y="2522825"/>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a:t>
            </a:r>
            <a:endParaRPr/>
          </a:p>
        </p:txBody>
      </p:sp>
      <p:sp>
        <p:nvSpPr>
          <p:cNvPr id="409" name="Google Shape;409;p47"/>
          <p:cNvSpPr txBox="1"/>
          <p:nvPr>
            <p:ph idx="1" type="body"/>
          </p:nvPr>
        </p:nvSpPr>
        <p:spPr>
          <a:xfrm>
            <a:off x="311700" y="1152475"/>
            <a:ext cx="4497600" cy="3588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For one experiment, run PCA, a dimensionality reduction technique to find a lower dimensional vector(s) that maximizes the variance.</a:t>
            </a:r>
            <a:endParaRPr sz="1400"/>
          </a:p>
          <a:p>
            <a:pPr indent="-317500" lvl="1" marL="914400" rtl="0" algn="l">
              <a:spcBef>
                <a:spcPts val="0"/>
              </a:spcBef>
              <a:spcAft>
                <a:spcPts val="0"/>
              </a:spcAft>
              <a:buSzPts val="1400"/>
              <a:buChar char="○"/>
            </a:pPr>
            <a:r>
              <a:rPr lang="en" sz="1400"/>
              <a:t>To find 2nd, 3rd, 4th, nth principal component, repeat the process but with a new vector that is also orthogonal to the other ones.</a:t>
            </a:r>
            <a:endParaRPr sz="1400"/>
          </a:p>
          <a:p>
            <a:pPr indent="-317500" lvl="1" marL="914400" rtl="0" algn="l">
              <a:spcBef>
                <a:spcPts val="0"/>
              </a:spcBef>
              <a:spcAft>
                <a:spcPts val="0"/>
              </a:spcAft>
              <a:buSzPts val="1400"/>
              <a:buChar char="○"/>
            </a:pPr>
            <a:r>
              <a:rPr lang="en" sz="1400"/>
              <a:t>This ensures that we reduce the dimensionality while minimizing the variance loss in the data. </a:t>
            </a:r>
            <a:endParaRPr sz="1400"/>
          </a:p>
          <a:p>
            <a:pPr indent="-317500" lvl="0" marL="457200" rtl="0" algn="l">
              <a:spcBef>
                <a:spcPts val="0"/>
              </a:spcBef>
              <a:spcAft>
                <a:spcPts val="0"/>
              </a:spcAft>
              <a:buSzPts val="1400"/>
              <a:buChar char="●"/>
            </a:pPr>
            <a:r>
              <a:rPr lang="en" sz="1400"/>
              <a:t>We used 110 principal components (50% reduction of feature space) for our testing.</a:t>
            </a:r>
            <a:endParaRPr sz="1400"/>
          </a:p>
        </p:txBody>
      </p:sp>
      <p:pic>
        <p:nvPicPr>
          <p:cNvPr id="410" name="Google Shape;410;p47" title="Principal%20Component%20Analysis%20second%20principal.gif"/>
          <p:cNvPicPr preferRelativeResize="0"/>
          <p:nvPr/>
        </p:nvPicPr>
        <p:blipFill rotWithShape="1">
          <a:blip r:embed="rId3">
            <a:alphaModFix/>
          </a:blip>
          <a:srcRect b="0" l="30078" r="29274" t="0"/>
          <a:stretch/>
        </p:blipFill>
        <p:spPr>
          <a:xfrm>
            <a:off x="5037500" y="1084100"/>
            <a:ext cx="3471700"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48"/>
          <p:cNvSpPr txBox="1"/>
          <p:nvPr>
            <p:ph idx="1" type="body"/>
          </p:nvPr>
        </p:nvSpPr>
        <p:spPr>
          <a:xfrm>
            <a:off x="246000" y="1069575"/>
            <a:ext cx="8169300" cy="1429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Created subsamples from each year (2015–2018) instead of only using 2015.</a:t>
            </a:r>
            <a:endParaRPr sz="1400"/>
          </a:p>
          <a:p>
            <a:pPr indent="-317500" lvl="0" marL="457200" rtl="0" algn="l">
              <a:lnSpc>
                <a:spcPct val="150000"/>
              </a:lnSpc>
              <a:spcBef>
                <a:spcPts val="0"/>
              </a:spcBef>
              <a:spcAft>
                <a:spcPts val="0"/>
              </a:spcAft>
              <a:buSzPts val="1400"/>
              <a:buChar char="●"/>
            </a:pPr>
            <a:r>
              <a:rPr lang="en" sz="1400"/>
              <a:t>Each yearly fold contains ~500,000 records to keep processing manageable.</a:t>
            </a:r>
            <a:endParaRPr sz="1400"/>
          </a:p>
          <a:p>
            <a:pPr indent="-317500" lvl="0" marL="457200" rtl="0" algn="l">
              <a:lnSpc>
                <a:spcPct val="150000"/>
              </a:lnSpc>
              <a:spcBef>
                <a:spcPts val="0"/>
              </a:spcBef>
              <a:spcAft>
                <a:spcPts val="0"/>
              </a:spcAft>
              <a:buSzPts val="1400"/>
              <a:buChar char="●"/>
            </a:pPr>
            <a:r>
              <a:rPr lang="en" sz="1400"/>
              <a:t>Combined folds form a CV training set that reflects multi-year temporal variability.</a:t>
            </a:r>
            <a:endParaRPr sz="1400"/>
          </a:p>
          <a:p>
            <a:pPr indent="-317500" lvl="0" marL="457200" rtl="0" algn="l">
              <a:lnSpc>
                <a:spcPct val="150000"/>
              </a:lnSpc>
              <a:spcBef>
                <a:spcPts val="0"/>
              </a:spcBef>
              <a:spcAft>
                <a:spcPts val="0"/>
              </a:spcAft>
              <a:buSzPts val="1400"/>
              <a:buChar char="●"/>
            </a:pPr>
            <a:r>
              <a:rPr lang="en" sz="1400"/>
              <a:t>This method supports efficient hyperparameter tuning on a diverse, time-aware dataset.</a:t>
            </a:r>
            <a:endParaRPr sz="1400"/>
          </a:p>
        </p:txBody>
      </p:sp>
      <p:sp>
        <p:nvSpPr>
          <p:cNvPr id="417" name="Google Shape;41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a:t>
            </a:r>
            <a:endParaRPr/>
          </a:p>
        </p:txBody>
      </p:sp>
      <p:pic>
        <p:nvPicPr>
          <p:cNvPr id="418" name="Google Shape;418;p48"/>
          <p:cNvPicPr preferRelativeResize="0"/>
          <p:nvPr/>
        </p:nvPicPr>
        <p:blipFill>
          <a:blip r:embed="rId3">
            <a:alphaModFix/>
          </a:blip>
          <a:stretch>
            <a:fillRect/>
          </a:stretch>
        </p:blipFill>
        <p:spPr>
          <a:xfrm>
            <a:off x="1768238" y="2499375"/>
            <a:ext cx="5190712" cy="257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49"/>
          <p:cNvSpPr txBox="1"/>
          <p:nvPr>
            <p:ph idx="1" type="body"/>
          </p:nvPr>
        </p:nvSpPr>
        <p:spPr>
          <a:xfrm>
            <a:off x="0" y="1117800"/>
            <a:ext cx="9021000" cy="328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We experimented with three hyperparameter tuning techniques:</a:t>
            </a:r>
            <a:endParaRPr sz="1400"/>
          </a:p>
          <a:p>
            <a:pPr indent="-317500" lvl="1" marL="914400" rtl="0" algn="l">
              <a:lnSpc>
                <a:spcPct val="150000"/>
              </a:lnSpc>
              <a:spcBef>
                <a:spcPts val="0"/>
              </a:spcBef>
              <a:spcAft>
                <a:spcPts val="0"/>
              </a:spcAft>
              <a:buSzPts val="1400"/>
              <a:buChar char="○"/>
            </a:pPr>
            <a:r>
              <a:rPr b="1" lang="en" sz="1400"/>
              <a:t>Grid Search</a:t>
            </a:r>
            <a:r>
              <a:rPr lang="en" sz="1400"/>
              <a:t>: Exhaustively evaluates a predefined grid of hyperparameter values.</a:t>
            </a:r>
            <a:endParaRPr sz="1400"/>
          </a:p>
          <a:p>
            <a:pPr indent="-317500" lvl="1" marL="914400" rtl="0" algn="l">
              <a:lnSpc>
                <a:spcPct val="150000"/>
              </a:lnSpc>
              <a:spcBef>
                <a:spcPts val="0"/>
              </a:spcBef>
              <a:spcAft>
                <a:spcPts val="0"/>
              </a:spcAft>
              <a:buSzPts val="1400"/>
              <a:buChar char="○"/>
            </a:pPr>
            <a:r>
              <a:rPr b="1" lang="en" sz="1400"/>
              <a:t>Random Search</a:t>
            </a:r>
            <a:r>
              <a:rPr lang="en" sz="1400"/>
              <a:t>: Samples hyperparameter combinations randomly, offering a broader exploration.</a:t>
            </a:r>
            <a:endParaRPr sz="1400"/>
          </a:p>
          <a:p>
            <a:pPr indent="-317500" lvl="1" marL="914400" rtl="0" algn="l">
              <a:lnSpc>
                <a:spcPct val="150000"/>
              </a:lnSpc>
              <a:spcBef>
                <a:spcPts val="0"/>
              </a:spcBef>
              <a:spcAft>
                <a:spcPts val="0"/>
              </a:spcAft>
              <a:buSzPts val="1400"/>
              <a:buChar char="○"/>
            </a:pPr>
            <a:r>
              <a:rPr b="1" lang="en" sz="1400"/>
              <a:t>Bayesian Optimization</a:t>
            </a:r>
            <a:r>
              <a:rPr lang="en" sz="1400"/>
              <a:t>: Uses the Optuna library to “intelligently” sample hyperparameters based on past evaluations.</a:t>
            </a:r>
            <a:endParaRPr sz="1400"/>
          </a:p>
        </p:txBody>
      </p:sp>
      <p:sp>
        <p:nvSpPr>
          <p:cNvPr id="425" name="Google Shape;42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a:t>
            </a:r>
            <a:endParaRPr/>
          </a:p>
        </p:txBody>
      </p:sp>
      <p:pic>
        <p:nvPicPr>
          <p:cNvPr id="426" name="Google Shape;426;p49"/>
          <p:cNvPicPr preferRelativeResize="0"/>
          <p:nvPr/>
        </p:nvPicPr>
        <p:blipFill rotWithShape="1">
          <a:blip r:embed="rId3">
            <a:alphaModFix/>
          </a:blip>
          <a:srcRect b="0" l="0" r="15597" t="0"/>
          <a:stretch/>
        </p:blipFill>
        <p:spPr>
          <a:xfrm>
            <a:off x="2759551" y="2489950"/>
            <a:ext cx="3501900" cy="2766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50"/>
          <p:cNvSpPr txBox="1"/>
          <p:nvPr>
            <p:ph idx="1" type="body"/>
          </p:nvPr>
        </p:nvSpPr>
        <p:spPr>
          <a:xfrm>
            <a:off x="0" y="1263275"/>
            <a:ext cx="9021300" cy="3839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200">
                <a:solidFill>
                  <a:schemeClr val="dk1"/>
                </a:solidFill>
                <a:latin typeface="Merriweather"/>
                <a:ea typeface="Merriweather"/>
                <a:cs typeface="Merriweather"/>
                <a:sym typeface="Merriweather"/>
              </a:rPr>
              <a:t>Grid Search</a:t>
            </a:r>
            <a:endParaRPr b="1" sz="1200">
              <a:solidFill>
                <a:schemeClr val="dk1"/>
              </a:solidFill>
              <a:latin typeface="Merriweather"/>
              <a:ea typeface="Merriweather"/>
              <a:cs typeface="Merriweather"/>
              <a:sym typeface="Merriweather"/>
            </a:endParaRPr>
          </a:p>
          <a:p>
            <a:pPr indent="-304800" lvl="1" marL="914400" rtl="0" algn="l">
              <a:lnSpc>
                <a:spcPct val="150000"/>
              </a:lnSpc>
              <a:spcBef>
                <a:spcPts val="0"/>
              </a:spcBef>
              <a:spcAft>
                <a:spcPts val="0"/>
              </a:spcAft>
              <a:buSzPts val="1200"/>
              <a:buChar char="○"/>
            </a:pPr>
            <a:r>
              <a:rPr lang="en" sz="1200"/>
              <a:t>In our experiments, Grid Search and Random Search both took similar runtimes (for example, exploring 9 hyperparameter combinations over a similar duration).</a:t>
            </a:r>
            <a:endParaRPr sz="1200"/>
          </a:p>
          <a:p>
            <a:pPr indent="0" lvl="0" marL="0" rtl="0" algn="l">
              <a:lnSpc>
                <a:spcPct val="90000"/>
              </a:lnSpc>
              <a:spcBef>
                <a:spcPts val="1200"/>
              </a:spcBef>
              <a:spcAft>
                <a:spcPts val="0"/>
              </a:spcAft>
              <a:buNone/>
            </a:pPr>
            <a:r>
              <a:rPr b="1" lang="en" sz="1200">
                <a:solidFill>
                  <a:schemeClr val="dk1"/>
                </a:solidFill>
                <a:latin typeface="Merriweather"/>
                <a:ea typeface="Merriweather"/>
                <a:cs typeface="Merriweather"/>
                <a:sym typeface="Merriweather"/>
              </a:rPr>
              <a:t>Random </a:t>
            </a:r>
            <a:r>
              <a:rPr b="1" lang="en" sz="1200">
                <a:solidFill>
                  <a:schemeClr val="dk1"/>
                </a:solidFill>
                <a:latin typeface="Merriweather"/>
                <a:ea typeface="Merriweather"/>
                <a:cs typeface="Merriweather"/>
                <a:sym typeface="Merriweather"/>
              </a:rPr>
              <a:t>Search</a:t>
            </a:r>
            <a:endParaRPr b="1" sz="1200">
              <a:solidFill>
                <a:schemeClr val="dk1"/>
              </a:solidFill>
              <a:latin typeface="Merriweather"/>
              <a:ea typeface="Merriweather"/>
              <a:cs typeface="Merriweather"/>
              <a:sym typeface="Merriweather"/>
            </a:endParaRPr>
          </a:p>
          <a:p>
            <a:pPr indent="-304800" lvl="1" marL="914400" rtl="0" algn="l">
              <a:lnSpc>
                <a:spcPct val="150000"/>
              </a:lnSpc>
              <a:spcBef>
                <a:spcPts val="0"/>
              </a:spcBef>
              <a:spcAft>
                <a:spcPts val="0"/>
              </a:spcAft>
              <a:buSzPts val="1200"/>
              <a:buChar char="○"/>
            </a:pPr>
            <a:r>
              <a:rPr lang="en" sz="1200"/>
              <a:t>It performs comparably to Grid Search in terms of runtime for the same number of evaluations.</a:t>
            </a:r>
            <a:endParaRPr sz="1200"/>
          </a:p>
          <a:p>
            <a:pPr indent="0" lvl="0" marL="0" rtl="0" algn="l">
              <a:lnSpc>
                <a:spcPct val="90000"/>
              </a:lnSpc>
              <a:spcBef>
                <a:spcPts val="1200"/>
              </a:spcBef>
              <a:spcAft>
                <a:spcPts val="0"/>
              </a:spcAft>
              <a:buNone/>
            </a:pPr>
            <a:r>
              <a:rPr b="1" lang="en" sz="1200">
                <a:solidFill>
                  <a:schemeClr val="dk1"/>
                </a:solidFill>
                <a:latin typeface="Merriweather"/>
                <a:ea typeface="Merriweather"/>
                <a:cs typeface="Merriweather"/>
                <a:sym typeface="Merriweather"/>
              </a:rPr>
              <a:t>Bayesian Search (Optuna)</a:t>
            </a:r>
            <a:endParaRPr sz="1200"/>
          </a:p>
          <a:p>
            <a:pPr indent="-304800" lvl="1" marL="914400" rtl="0" algn="l">
              <a:lnSpc>
                <a:spcPct val="150000"/>
              </a:lnSpc>
              <a:spcBef>
                <a:spcPts val="0"/>
              </a:spcBef>
              <a:spcAft>
                <a:spcPts val="0"/>
              </a:spcAft>
              <a:buSzPts val="1200"/>
              <a:buChar char="○"/>
            </a:pPr>
            <a:r>
              <a:rPr lang="en" sz="1200"/>
              <a:t>Uses a probabilistic model to guide the hyperparameter search based on previous outcomes.</a:t>
            </a:r>
            <a:endParaRPr sz="1200"/>
          </a:p>
          <a:p>
            <a:pPr indent="-304800" lvl="1" marL="914400" rtl="0" algn="l">
              <a:lnSpc>
                <a:spcPct val="150000"/>
              </a:lnSpc>
              <a:spcBef>
                <a:spcPts val="0"/>
              </a:spcBef>
              <a:spcAft>
                <a:spcPts val="0"/>
              </a:spcAft>
              <a:buSzPts val="1200"/>
              <a:buChar char="○"/>
            </a:pPr>
            <a:r>
              <a:rPr lang="en" sz="1200"/>
              <a:t>Each trial informs the next, allowing for more targeted exploration that often yields better metric scores</a:t>
            </a:r>
            <a:r>
              <a:rPr lang="en" sz="1200"/>
              <a:t>.</a:t>
            </a:r>
            <a:endParaRPr sz="1200"/>
          </a:p>
          <a:p>
            <a:pPr indent="-304800" lvl="1" marL="914400" rtl="0" algn="l">
              <a:lnSpc>
                <a:spcPct val="150000"/>
              </a:lnSpc>
              <a:spcBef>
                <a:spcPts val="0"/>
              </a:spcBef>
              <a:spcAft>
                <a:spcPts val="0"/>
              </a:spcAft>
              <a:buSzPts val="1200"/>
              <a:buChar char="○"/>
            </a:pPr>
            <a:r>
              <a:rPr lang="en" sz="1200"/>
              <a:t>However, because trials run sequentially (each taking roughly 10 minutes), the overall runtime is significantly longer.</a:t>
            </a:r>
            <a:endParaRPr sz="1200"/>
          </a:p>
          <a:p>
            <a:pPr indent="0" lvl="0" marL="0" rtl="0" algn="l">
              <a:lnSpc>
                <a:spcPct val="150000"/>
              </a:lnSpc>
              <a:spcBef>
                <a:spcPts val="1200"/>
              </a:spcBef>
              <a:spcAft>
                <a:spcPts val="0"/>
              </a:spcAft>
              <a:buNone/>
            </a:pPr>
            <a:r>
              <a:rPr b="1" lang="en" sz="1200"/>
              <a:t>Conclusion: </a:t>
            </a:r>
            <a:r>
              <a:rPr lang="en" sz="1200"/>
              <a:t>We chose Grid Search for our project because it is straightforward to implement, leverages parallel processing, and is more runtime efficient, even though Bayesian Search may provide slightly better metric scores per trial.</a:t>
            </a:r>
            <a:endParaRPr sz="1200"/>
          </a:p>
          <a:p>
            <a:pPr indent="0" lvl="0" marL="0" rtl="0" algn="l">
              <a:lnSpc>
                <a:spcPct val="150000"/>
              </a:lnSpc>
              <a:spcBef>
                <a:spcPts val="1200"/>
              </a:spcBef>
              <a:spcAft>
                <a:spcPts val="1200"/>
              </a:spcAft>
              <a:buNone/>
            </a:pPr>
            <a:r>
              <a:t/>
            </a:r>
            <a:endParaRPr sz="1200"/>
          </a:p>
        </p:txBody>
      </p:sp>
      <p:sp>
        <p:nvSpPr>
          <p:cNvPr id="433" name="Google Shape;43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vs Random vs </a:t>
            </a:r>
            <a:r>
              <a:rPr lang="en"/>
              <a:t>Bayesian</a:t>
            </a:r>
            <a:r>
              <a:rPr lang="en"/>
              <a:t> 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Members</a:t>
            </a:r>
            <a:endParaRPr/>
          </a:p>
        </p:txBody>
      </p:sp>
      <p:pic>
        <p:nvPicPr>
          <p:cNvPr id="226" name="Google Shape;226;p33"/>
          <p:cNvPicPr preferRelativeResize="0"/>
          <p:nvPr/>
        </p:nvPicPr>
        <p:blipFill>
          <a:blip r:embed="rId3">
            <a:alphaModFix/>
          </a:blip>
          <a:stretch>
            <a:fillRect/>
          </a:stretch>
        </p:blipFill>
        <p:spPr>
          <a:xfrm>
            <a:off x="97575" y="1747625"/>
            <a:ext cx="1342200" cy="1342200"/>
          </a:xfrm>
          <a:prstGeom prst="rect">
            <a:avLst/>
          </a:prstGeom>
          <a:noFill/>
          <a:ln>
            <a:noFill/>
          </a:ln>
        </p:spPr>
      </p:pic>
      <p:pic>
        <p:nvPicPr>
          <p:cNvPr id="227" name="Google Shape;227;p33"/>
          <p:cNvPicPr preferRelativeResize="0"/>
          <p:nvPr/>
        </p:nvPicPr>
        <p:blipFill>
          <a:blip r:embed="rId4">
            <a:alphaModFix/>
          </a:blip>
          <a:stretch>
            <a:fillRect/>
          </a:stretch>
        </p:blipFill>
        <p:spPr>
          <a:xfrm>
            <a:off x="1633113" y="1747600"/>
            <a:ext cx="1342200" cy="1342200"/>
          </a:xfrm>
          <a:prstGeom prst="rect">
            <a:avLst/>
          </a:prstGeom>
          <a:noFill/>
          <a:ln>
            <a:noFill/>
          </a:ln>
        </p:spPr>
      </p:pic>
      <p:pic>
        <p:nvPicPr>
          <p:cNvPr id="228" name="Google Shape;228;p33"/>
          <p:cNvPicPr preferRelativeResize="0"/>
          <p:nvPr/>
        </p:nvPicPr>
        <p:blipFill>
          <a:blip r:embed="rId5">
            <a:alphaModFix/>
          </a:blip>
          <a:stretch>
            <a:fillRect/>
          </a:stretch>
        </p:blipFill>
        <p:spPr>
          <a:xfrm>
            <a:off x="3147325" y="1747600"/>
            <a:ext cx="1342200" cy="1342200"/>
          </a:xfrm>
          <a:prstGeom prst="rect">
            <a:avLst/>
          </a:prstGeom>
          <a:noFill/>
          <a:ln>
            <a:noFill/>
          </a:ln>
        </p:spPr>
      </p:pic>
      <p:pic>
        <p:nvPicPr>
          <p:cNvPr id="229" name="Google Shape;229;p33"/>
          <p:cNvPicPr preferRelativeResize="0"/>
          <p:nvPr/>
        </p:nvPicPr>
        <p:blipFill>
          <a:blip r:embed="rId6">
            <a:alphaModFix/>
          </a:blip>
          <a:stretch>
            <a:fillRect/>
          </a:stretch>
        </p:blipFill>
        <p:spPr>
          <a:xfrm>
            <a:off x="4651738" y="1747600"/>
            <a:ext cx="1342200" cy="1342223"/>
          </a:xfrm>
          <a:prstGeom prst="rect">
            <a:avLst/>
          </a:prstGeom>
          <a:noFill/>
          <a:ln>
            <a:noFill/>
          </a:ln>
        </p:spPr>
      </p:pic>
      <p:pic>
        <p:nvPicPr>
          <p:cNvPr id="230" name="Google Shape;230;p33"/>
          <p:cNvPicPr preferRelativeResize="0"/>
          <p:nvPr/>
        </p:nvPicPr>
        <p:blipFill>
          <a:blip r:embed="rId7">
            <a:alphaModFix/>
          </a:blip>
          <a:stretch>
            <a:fillRect/>
          </a:stretch>
        </p:blipFill>
        <p:spPr>
          <a:xfrm>
            <a:off x="6177975" y="1747600"/>
            <a:ext cx="1342200" cy="1342200"/>
          </a:xfrm>
          <a:prstGeom prst="rect">
            <a:avLst/>
          </a:prstGeom>
          <a:noFill/>
          <a:ln>
            <a:noFill/>
          </a:ln>
        </p:spPr>
      </p:pic>
      <p:pic>
        <p:nvPicPr>
          <p:cNvPr id="231" name="Google Shape;231;p33"/>
          <p:cNvPicPr preferRelativeResize="0"/>
          <p:nvPr/>
        </p:nvPicPr>
        <p:blipFill>
          <a:blip r:embed="rId8">
            <a:alphaModFix/>
          </a:blip>
          <a:stretch>
            <a:fillRect/>
          </a:stretch>
        </p:blipFill>
        <p:spPr>
          <a:xfrm>
            <a:off x="7704200" y="1747600"/>
            <a:ext cx="1342200" cy="1342200"/>
          </a:xfrm>
          <a:prstGeom prst="rect">
            <a:avLst/>
          </a:prstGeom>
          <a:noFill/>
          <a:ln>
            <a:noFill/>
          </a:ln>
        </p:spPr>
      </p:pic>
      <p:sp>
        <p:nvSpPr>
          <p:cNvPr id="232" name="Google Shape;232;p33"/>
          <p:cNvSpPr txBox="1"/>
          <p:nvPr/>
        </p:nvSpPr>
        <p:spPr>
          <a:xfrm>
            <a:off x="56825" y="3175625"/>
            <a:ext cx="13830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Sebastian Rosales</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sbsrosales11@berkeley.edu</a:t>
            </a:r>
            <a:endParaRPr sz="700">
              <a:solidFill>
                <a:schemeClr val="dk2"/>
              </a:solidFill>
              <a:latin typeface="DM Sans"/>
              <a:ea typeface="DM Sans"/>
              <a:cs typeface="DM Sans"/>
              <a:sym typeface="DM Sans"/>
            </a:endParaRPr>
          </a:p>
        </p:txBody>
      </p:sp>
      <p:sp>
        <p:nvSpPr>
          <p:cNvPr id="233" name="Google Shape;233;p33"/>
          <p:cNvSpPr txBox="1"/>
          <p:nvPr/>
        </p:nvSpPr>
        <p:spPr>
          <a:xfrm>
            <a:off x="163312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Kenneth Hahn</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hahnkenneth@berkeley.edu</a:t>
            </a:r>
            <a:endParaRPr sz="700">
              <a:solidFill>
                <a:schemeClr val="dk2"/>
              </a:solidFill>
              <a:latin typeface="DM Sans"/>
              <a:ea typeface="DM Sans"/>
              <a:cs typeface="DM Sans"/>
              <a:sym typeface="DM Sans"/>
            </a:endParaRPr>
          </a:p>
        </p:txBody>
      </p:sp>
      <p:sp>
        <p:nvSpPr>
          <p:cNvPr id="234" name="Google Shape;234;p33"/>
          <p:cNvSpPr txBox="1"/>
          <p:nvPr/>
        </p:nvSpPr>
        <p:spPr>
          <a:xfrm>
            <a:off x="316862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Benjamin He</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ben_he@berkeley.edu</a:t>
            </a:r>
            <a:endParaRPr sz="700">
              <a:solidFill>
                <a:schemeClr val="dk2"/>
              </a:solidFill>
              <a:latin typeface="DM Sans"/>
              <a:ea typeface="DM Sans"/>
              <a:cs typeface="DM Sans"/>
              <a:sym typeface="DM Sans"/>
            </a:endParaRPr>
          </a:p>
        </p:txBody>
      </p:sp>
      <p:sp>
        <p:nvSpPr>
          <p:cNvPr id="235" name="Google Shape;235;p33"/>
          <p:cNvSpPr txBox="1"/>
          <p:nvPr/>
        </p:nvSpPr>
        <p:spPr>
          <a:xfrm>
            <a:off x="4651750"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Edgar Munoz</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edgarmunoz@berkeley.edu</a:t>
            </a:r>
            <a:endParaRPr sz="700">
              <a:solidFill>
                <a:schemeClr val="dk2"/>
              </a:solidFill>
              <a:latin typeface="DM Sans"/>
              <a:ea typeface="DM Sans"/>
              <a:cs typeface="DM Sans"/>
              <a:sym typeface="DM Sans"/>
            </a:endParaRPr>
          </a:p>
        </p:txBody>
      </p:sp>
      <p:sp>
        <p:nvSpPr>
          <p:cNvPr id="236" name="Google Shape;236;p33"/>
          <p:cNvSpPr txBox="1"/>
          <p:nvPr/>
        </p:nvSpPr>
        <p:spPr>
          <a:xfrm>
            <a:off x="617797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Adam Perez</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adperez@berkeley.edu</a:t>
            </a:r>
            <a:endParaRPr sz="700">
              <a:solidFill>
                <a:schemeClr val="dk2"/>
              </a:solidFill>
              <a:latin typeface="DM Sans"/>
              <a:ea typeface="DM Sans"/>
              <a:cs typeface="DM Sans"/>
              <a:sym typeface="DM Sans"/>
            </a:endParaRPr>
          </a:p>
        </p:txBody>
      </p:sp>
      <p:sp>
        <p:nvSpPr>
          <p:cNvPr id="237" name="Google Shape;237;p33"/>
          <p:cNvSpPr txBox="1"/>
          <p:nvPr/>
        </p:nvSpPr>
        <p:spPr>
          <a:xfrm>
            <a:off x="7704200"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Kent Bourgoing</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kent1bp@berkeley.edu</a:t>
            </a:r>
            <a:endParaRPr sz="700">
              <a:solidFill>
                <a:schemeClr val="dk2"/>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51"/>
          <p:cNvSpPr txBox="1"/>
          <p:nvPr>
            <p:ph idx="1" type="body"/>
          </p:nvPr>
        </p:nvSpPr>
        <p:spPr>
          <a:xfrm>
            <a:off x="197375" y="968700"/>
            <a:ext cx="8616600" cy="143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70"/>
              <a:t>Data leakage occurs when information from outside the training set is used during model training, leading to overly optimistic performance estimates. For example, if future flight delay data is included in training, the model might learn from data that won’t be available at prediction time.</a:t>
            </a:r>
            <a:endParaRPr sz="1170"/>
          </a:p>
          <a:p>
            <a:pPr indent="0" lvl="0" marL="0" rtl="0" algn="l">
              <a:lnSpc>
                <a:spcPct val="150000"/>
              </a:lnSpc>
              <a:spcBef>
                <a:spcPts val="1200"/>
              </a:spcBef>
              <a:spcAft>
                <a:spcPts val="0"/>
              </a:spcAft>
              <a:buNone/>
            </a:pPr>
            <a:r>
              <a:rPr b="1" lang="en" sz="1300">
                <a:solidFill>
                  <a:schemeClr val="dk1"/>
                </a:solidFill>
                <a:latin typeface="Merriweather"/>
                <a:ea typeface="Merriweather"/>
                <a:cs typeface="Merriweather"/>
                <a:sym typeface="Merriweather"/>
              </a:rPr>
              <a:t>How To Avoid Data Leakage?</a:t>
            </a:r>
            <a:endParaRPr sz="1170"/>
          </a:p>
          <a:p>
            <a:pPr indent="0" lvl="0" marL="0" rtl="0" algn="l">
              <a:lnSpc>
                <a:spcPct val="150000"/>
              </a:lnSpc>
              <a:spcBef>
                <a:spcPts val="1200"/>
              </a:spcBef>
              <a:spcAft>
                <a:spcPts val="1200"/>
              </a:spcAft>
              <a:buNone/>
            </a:pPr>
            <a:r>
              <a:t/>
            </a:r>
            <a:endParaRPr sz="1070"/>
          </a:p>
        </p:txBody>
      </p:sp>
      <p:sp>
        <p:nvSpPr>
          <p:cNvPr id="440" name="Google Shape;44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Leakage</a:t>
            </a:r>
            <a:endParaRPr/>
          </a:p>
        </p:txBody>
      </p:sp>
      <p:pic>
        <p:nvPicPr>
          <p:cNvPr id="441" name="Google Shape;441;p51"/>
          <p:cNvPicPr preferRelativeResize="0"/>
          <p:nvPr/>
        </p:nvPicPr>
        <p:blipFill rotWithShape="1">
          <a:blip r:embed="rId3">
            <a:alphaModFix/>
          </a:blip>
          <a:srcRect b="0" l="9923" r="13087" t="0"/>
          <a:stretch/>
        </p:blipFill>
        <p:spPr>
          <a:xfrm>
            <a:off x="5880275" y="1787200"/>
            <a:ext cx="3235699" cy="2801925"/>
          </a:xfrm>
          <a:prstGeom prst="rect">
            <a:avLst/>
          </a:prstGeom>
          <a:noFill/>
          <a:ln>
            <a:noFill/>
          </a:ln>
        </p:spPr>
      </p:pic>
      <p:sp>
        <p:nvSpPr>
          <p:cNvPr id="442" name="Google Shape;442;p51"/>
          <p:cNvSpPr txBox="1"/>
          <p:nvPr>
            <p:ph idx="1" type="body"/>
          </p:nvPr>
        </p:nvSpPr>
        <p:spPr>
          <a:xfrm>
            <a:off x="0" y="2219750"/>
            <a:ext cx="6015000" cy="2675700"/>
          </a:xfrm>
          <a:prstGeom prst="rect">
            <a:avLst/>
          </a:prstGeom>
        </p:spPr>
        <p:txBody>
          <a:bodyPr anchorCtr="0" anchor="t" bIns="91425" lIns="91425" spcFirstLastPara="1" rIns="91425" wrap="square" tIns="91425">
            <a:noAutofit/>
          </a:bodyPr>
          <a:lstStyle/>
          <a:p>
            <a:pPr indent="-302895" lvl="0" marL="457200" rtl="0" algn="l">
              <a:lnSpc>
                <a:spcPct val="100000"/>
              </a:lnSpc>
              <a:spcBef>
                <a:spcPts val="0"/>
              </a:spcBef>
              <a:spcAft>
                <a:spcPts val="0"/>
              </a:spcAft>
              <a:buSzPts val="1170"/>
              <a:buChar char="●"/>
            </a:pPr>
            <a:r>
              <a:rPr b="1" lang="en" sz="1170"/>
              <a:t>Robust Scaling</a:t>
            </a:r>
            <a:r>
              <a:rPr lang="en" sz="1170"/>
              <a:t>: Fit RobustScaler on numeric features (e.g., DISTANCE, ELEVATION, HourlyWindSpeed) using only training data in each fold, then transform the test data.</a:t>
            </a:r>
            <a:endParaRPr sz="1170"/>
          </a:p>
          <a:p>
            <a:pPr indent="-302895" lvl="0" marL="457200" rtl="0" algn="l">
              <a:lnSpc>
                <a:spcPct val="100000"/>
              </a:lnSpc>
              <a:spcBef>
                <a:spcPts val="0"/>
              </a:spcBef>
              <a:spcAft>
                <a:spcPts val="0"/>
              </a:spcAft>
              <a:buSzPts val="1170"/>
              <a:buChar char="●"/>
            </a:pPr>
            <a:r>
              <a:rPr b="1" lang="en" sz="1170"/>
              <a:t>PageRank</a:t>
            </a:r>
            <a:r>
              <a:rPr lang="en" sz="1170"/>
              <a:t>: Compute the PageRank feature on training data within each fold and then transform the test data.</a:t>
            </a:r>
            <a:endParaRPr sz="1170"/>
          </a:p>
          <a:p>
            <a:pPr indent="-302895" lvl="0" marL="457200" rtl="0" algn="l">
              <a:lnSpc>
                <a:spcPct val="100000"/>
              </a:lnSpc>
              <a:spcBef>
                <a:spcPts val="0"/>
              </a:spcBef>
              <a:spcAft>
                <a:spcPts val="0"/>
              </a:spcAft>
              <a:buSzPts val="1170"/>
              <a:buChar char="●"/>
            </a:pPr>
            <a:r>
              <a:rPr b="1" lang="en" sz="1170"/>
              <a:t>Categorical Target Encoding</a:t>
            </a:r>
            <a:r>
              <a:rPr lang="en" sz="1170"/>
              <a:t>: Encode high-cardinality features (e.g., TAIL_NUM, STATION) using training data only, then apply the transformation and robust scaling to the test data.</a:t>
            </a:r>
            <a:endParaRPr sz="1170"/>
          </a:p>
          <a:p>
            <a:pPr indent="-302895" lvl="0" marL="457200" rtl="0" algn="l">
              <a:lnSpc>
                <a:spcPct val="100000"/>
              </a:lnSpc>
              <a:spcBef>
                <a:spcPts val="0"/>
              </a:spcBef>
              <a:spcAft>
                <a:spcPts val="0"/>
              </a:spcAft>
              <a:buSzPts val="1170"/>
              <a:buChar char="●"/>
            </a:pPr>
            <a:r>
              <a:rPr b="1" lang="en" sz="1170"/>
              <a:t>Resampling</a:t>
            </a:r>
            <a:r>
              <a:rPr lang="en" sz="1170"/>
              <a:t>: Optionally apply upsampling, downsampling, or SMOTE on the training data within each fold.</a:t>
            </a:r>
            <a:endParaRPr sz="1170"/>
          </a:p>
          <a:p>
            <a:pPr indent="-302895" lvl="0" marL="457200" rtl="0" algn="l">
              <a:lnSpc>
                <a:spcPct val="100000"/>
              </a:lnSpc>
              <a:spcBef>
                <a:spcPts val="0"/>
              </a:spcBef>
              <a:spcAft>
                <a:spcPts val="0"/>
              </a:spcAft>
              <a:buSzPts val="1170"/>
              <a:buChar char="●"/>
            </a:pPr>
            <a:r>
              <a:rPr b="1" lang="en" sz="1170"/>
              <a:t>Avoid Training </a:t>
            </a:r>
            <a:r>
              <a:rPr b="1" lang="en" sz="1170"/>
              <a:t>Target</a:t>
            </a:r>
            <a:r>
              <a:rPr b="1" lang="en" sz="1170"/>
              <a:t> Variable</a:t>
            </a:r>
            <a:r>
              <a:rPr lang="en" sz="1170"/>
              <a:t>: Exclude the DEP_DELAY variable from the final feature vector.</a:t>
            </a:r>
            <a:endParaRPr sz="1170"/>
          </a:p>
          <a:p>
            <a:pPr indent="0" lvl="0" marL="0" rtl="0" algn="l">
              <a:lnSpc>
                <a:spcPct val="100000"/>
              </a:lnSpc>
              <a:spcBef>
                <a:spcPts val="1200"/>
              </a:spcBef>
              <a:spcAft>
                <a:spcPts val="1200"/>
              </a:spcAft>
              <a:buNone/>
            </a:pPr>
            <a:r>
              <a:rPr lang="en" sz="1170"/>
              <a:t>Use these methods uniformly when training on the complete 2015-2018 dataset.</a:t>
            </a:r>
            <a:endParaRPr sz="107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52"/>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449" name="Google Shape;449;p52"/>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450" name="Google Shape;450;p52"/>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451" name="Google Shape;451;p52"/>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52" name="Google Shape;452;p52"/>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453" name="Google Shape;453;p52"/>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454" name="Google Shape;454;p52"/>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455" name="Google Shape;455;p52"/>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456" name="Google Shape;456;p52"/>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57" name="Google Shape;457;p52"/>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458" name="Google Shape;458;p52"/>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459" name="Google Shape;459;p52"/>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460" name="Google Shape;460;p52"/>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461" name="Google Shape;461;p52"/>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462" name="Google Shape;462;p52"/>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Model Pipeline</a:t>
            </a:r>
            <a:endParaRPr b="1" sz="3650">
              <a:solidFill>
                <a:schemeClr val="dk1"/>
              </a:solidFill>
              <a:latin typeface="Merriweather"/>
              <a:ea typeface="Merriweather"/>
              <a:cs typeface="Merriweather"/>
              <a:sym typeface="Merriweather"/>
            </a:endParaRPr>
          </a:p>
        </p:txBody>
      </p:sp>
      <p:sp>
        <p:nvSpPr>
          <p:cNvPr id="463" name="Google Shape;463;p52"/>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Pipeline - Inputs</a:t>
            </a:r>
            <a:endParaRPr/>
          </a:p>
        </p:txBody>
      </p:sp>
      <p:sp>
        <p:nvSpPr>
          <p:cNvPr id="469" name="Google Shape;469;p53"/>
          <p:cNvSpPr txBox="1"/>
          <p:nvPr>
            <p:ph idx="1" type="body"/>
          </p:nvPr>
        </p:nvSpPr>
        <p:spPr>
          <a:xfrm>
            <a:off x="311700" y="1017725"/>
            <a:ext cx="5506200" cy="1400400"/>
          </a:xfrm>
          <a:prstGeom prst="rect">
            <a:avLst/>
          </a:prstGeom>
        </p:spPr>
        <p:txBody>
          <a:bodyPr anchorCtr="0" anchor="t" bIns="91425" lIns="91425" spcFirstLastPara="1" rIns="91425" wrap="square" tIns="91425">
            <a:normAutofit lnSpcReduction="10000"/>
          </a:bodyPr>
          <a:lstStyle/>
          <a:p>
            <a:pPr indent="-292100" lvl="0" marL="457200" rtl="0" algn="l">
              <a:lnSpc>
                <a:spcPct val="140000"/>
              </a:lnSpc>
              <a:spcBef>
                <a:spcPts val="0"/>
              </a:spcBef>
              <a:spcAft>
                <a:spcPts val="0"/>
              </a:spcAft>
              <a:buSzPts val="1000"/>
              <a:buChar char="●"/>
            </a:pPr>
            <a:r>
              <a:rPr lang="en"/>
              <a:t>Inputs:</a:t>
            </a:r>
            <a:endParaRPr/>
          </a:p>
          <a:p>
            <a:pPr indent="-292100" lvl="1" marL="914400" rtl="0" algn="l">
              <a:lnSpc>
                <a:spcPct val="140000"/>
              </a:lnSpc>
              <a:spcBef>
                <a:spcPts val="0"/>
              </a:spcBef>
              <a:spcAft>
                <a:spcPts val="0"/>
              </a:spcAft>
              <a:buSzPts val="1000"/>
              <a:buChar char="○"/>
            </a:pPr>
            <a:r>
              <a:rPr lang="en" sz="1000"/>
              <a:t>~28 raw input features expanded to ~221 after feature engineering</a:t>
            </a:r>
            <a:endParaRPr sz="1000"/>
          </a:p>
          <a:p>
            <a:pPr indent="-292100" lvl="0" marL="457200" rtl="0" algn="l">
              <a:lnSpc>
                <a:spcPct val="140000"/>
              </a:lnSpc>
              <a:spcBef>
                <a:spcPts val="0"/>
              </a:spcBef>
              <a:spcAft>
                <a:spcPts val="0"/>
              </a:spcAft>
              <a:buSzPts val="1000"/>
              <a:buChar char="●"/>
            </a:pPr>
            <a:r>
              <a:rPr lang="en"/>
              <a:t>Checkpointing: </a:t>
            </a:r>
            <a:endParaRPr/>
          </a:p>
          <a:p>
            <a:pPr indent="-292100" lvl="1" marL="914400" rtl="0" algn="l">
              <a:lnSpc>
                <a:spcPct val="140000"/>
              </a:lnSpc>
              <a:spcBef>
                <a:spcPts val="0"/>
              </a:spcBef>
              <a:spcAft>
                <a:spcPts val="0"/>
              </a:spcAft>
              <a:buSzPts val="1000"/>
              <a:buChar char="○"/>
            </a:pPr>
            <a:r>
              <a:rPr lang="en" sz="1000"/>
              <a:t>After major transformations on our dataset, we checkpointed the dataset for experimentation with models without having to re-process with whole pipeline.</a:t>
            </a:r>
            <a:endParaRPr sz="1000"/>
          </a:p>
        </p:txBody>
      </p:sp>
      <p:sp>
        <p:nvSpPr>
          <p:cNvPr id="470" name="Google Shape;470;p53"/>
          <p:cNvSpPr txBox="1"/>
          <p:nvPr/>
        </p:nvSpPr>
        <p:spPr>
          <a:xfrm>
            <a:off x="5817900" y="1017725"/>
            <a:ext cx="3186900" cy="1400400"/>
          </a:xfrm>
          <a:prstGeom prst="rect">
            <a:avLst/>
          </a:prstGeom>
          <a:noFill/>
          <a:ln>
            <a:noFill/>
          </a:ln>
        </p:spPr>
        <p:txBody>
          <a:bodyPr anchorCtr="0" anchor="t" bIns="91425" lIns="91425" spcFirstLastPara="1" rIns="91425" wrap="square" tIns="91425">
            <a:noAutofit/>
          </a:bodyPr>
          <a:lstStyle/>
          <a:p>
            <a:pPr indent="-285750" lvl="0" marL="4572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Cluster Details:</a:t>
            </a:r>
            <a:endParaRPr sz="900">
              <a:solidFill>
                <a:schemeClr val="dk2"/>
              </a:solidFill>
              <a:latin typeface="DM Sans"/>
              <a:ea typeface="DM Sans"/>
              <a:cs typeface="DM Sans"/>
              <a:sym typeface="DM Sans"/>
            </a:endParaRPr>
          </a:p>
          <a:p>
            <a:pPr indent="-285750" lvl="1" marL="9144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5-10 Workers</a:t>
            </a:r>
            <a:endParaRPr sz="900">
              <a:solidFill>
                <a:schemeClr val="dk2"/>
              </a:solidFill>
              <a:latin typeface="DM Sans"/>
              <a:ea typeface="DM Sans"/>
              <a:cs typeface="DM Sans"/>
              <a:sym typeface="DM Sans"/>
            </a:endParaRPr>
          </a:p>
          <a:p>
            <a:pPr indent="-285750" lvl="2" marL="13716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160-320 GB Memory</a:t>
            </a:r>
            <a:endParaRPr sz="900">
              <a:solidFill>
                <a:schemeClr val="dk2"/>
              </a:solidFill>
              <a:latin typeface="DM Sans"/>
              <a:ea typeface="DM Sans"/>
              <a:cs typeface="DM Sans"/>
              <a:sym typeface="DM Sans"/>
            </a:endParaRPr>
          </a:p>
          <a:p>
            <a:pPr indent="-285750" lvl="2" marL="13716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40-80 Cores</a:t>
            </a:r>
            <a:endParaRPr sz="900">
              <a:solidFill>
                <a:schemeClr val="dk2"/>
              </a:solidFill>
              <a:latin typeface="DM Sans"/>
              <a:ea typeface="DM Sans"/>
              <a:cs typeface="DM Sans"/>
              <a:sym typeface="DM Sans"/>
            </a:endParaRPr>
          </a:p>
          <a:p>
            <a:pPr indent="-285750" lvl="1" marL="9144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1 Driver</a:t>
            </a:r>
            <a:endParaRPr sz="900">
              <a:solidFill>
                <a:schemeClr val="dk2"/>
              </a:solidFill>
              <a:latin typeface="DM Sans"/>
              <a:ea typeface="DM Sans"/>
              <a:cs typeface="DM Sans"/>
              <a:sym typeface="DM Sans"/>
            </a:endParaRPr>
          </a:p>
          <a:p>
            <a:pPr indent="-285750" lvl="2" marL="1371600" rtl="0" algn="l">
              <a:lnSpc>
                <a:spcPct val="150000"/>
              </a:lnSpc>
              <a:spcBef>
                <a:spcPts val="0"/>
              </a:spcBef>
              <a:spcAft>
                <a:spcPts val="0"/>
              </a:spcAft>
              <a:buClr>
                <a:schemeClr val="dk2"/>
              </a:buClr>
              <a:buSzPts val="900"/>
              <a:buFont typeface="DM Sans"/>
              <a:buChar char="■"/>
            </a:pPr>
            <a:r>
              <a:rPr lang="en" sz="900">
                <a:solidFill>
                  <a:schemeClr val="dk2"/>
                </a:solidFill>
                <a:latin typeface="DM Sans"/>
                <a:ea typeface="DM Sans"/>
                <a:cs typeface="DM Sans"/>
                <a:sym typeface="DM Sans"/>
              </a:rPr>
              <a:t>128 GB Memory, 32 Cores</a:t>
            </a:r>
            <a:endParaRPr sz="900">
              <a:solidFill>
                <a:schemeClr val="dk2"/>
              </a:solidFill>
              <a:latin typeface="DM Sans"/>
              <a:ea typeface="DM Sans"/>
              <a:cs typeface="DM Sans"/>
              <a:sym typeface="DM Sans"/>
            </a:endParaRPr>
          </a:p>
        </p:txBody>
      </p:sp>
      <p:graphicFrame>
        <p:nvGraphicFramePr>
          <p:cNvPr id="471" name="Google Shape;471;p53"/>
          <p:cNvGraphicFramePr/>
          <p:nvPr/>
        </p:nvGraphicFramePr>
        <p:xfrm>
          <a:off x="440650" y="2418125"/>
          <a:ext cx="3000000" cy="3000000"/>
        </p:xfrm>
        <a:graphic>
          <a:graphicData uri="http://schemas.openxmlformats.org/drawingml/2006/table">
            <a:tbl>
              <a:tblPr>
                <a:noFill/>
                <a:tableStyleId>{BB9234DE-A3F1-48EE-B8AC-FEAF9875C9AF}</a:tableStyleId>
              </a:tblPr>
              <a:tblGrid>
                <a:gridCol w="1058050"/>
                <a:gridCol w="1307950"/>
                <a:gridCol w="601800"/>
                <a:gridCol w="5294900"/>
              </a:tblGrid>
              <a:tr h="298950">
                <a:tc>
                  <a:txBody>
                    <a:bodyPr/>
                    <a:lstStyle/>
                    <a:p>
                      <a:pPr indent="0" lvl="0" marL="0" rtl="0" algn="l">
                        <a:spcBef>
                          <a:spcPts val="0"/>
                        </a:spcBef>
                        <a:spcAft>
                          <a:spcPts val="0"/>
                        </a:spcAft>
                        <a:buNone/>
                      </a:pPr>
                      <a:r>
                        <a:rPr b="1" lang="en" sz="1000"/>
                        <a:t>Feature Family</a:t>
                      </a:r>
                      <a:endParaRPr b="1" sz="1000"/>
                    </a:p>
                  </a:txBody>
                  <a:tcPr marT="91425" marB="91425" marR="91425" marL="91425"/>
                </a:tc>
                <a:tc>
                  <a:txBody>
                    <a:bodyPr/>
                    <a:lstStyle/>
                    <a:p>
                      <a:pPr indent="0" lvl="0" marL="0" rtl="0" algn="l">
                        <a:spcBef>
                          <a:spcPts val="0"/>
                        </a:spcBef>
                        <a:spcAft>
                          <a:spcPts val="0"/>
                        </a:spcAft>
                        <a:buNone/>
                      </a:pPr>
                      <a:r>
                        <a:rPr b="1" lang="en" sz="1000"/>
                        <a:t>Description</a:t>
                      </a:r>
                      <a:endParaRPr b="1" sz="1000"/>
                    </a:p>
                  </a:txBody>
                  <a:tcPr marT="91425" marB="91425" marR="91425" marL="91425"/>
                </a:tc>
                <a:tc>
                  <a:txBody>
                    <a:bodyPr/>
                    <a:lstStyle/>
                    <a:p>
                      <a:pPr indent="0" lvl="0" marL="0" rtl="0" algn="l">
                        <a:spcBef>
                          <a:spcPts val="0"/>
                        </a:spcBef>
                        <a:spcAft>
                          <a:spcPts val="0"/>
                        </a:spcAft>
                        <a:buNone/>
                      </a:pPr>
                      <a:r>
                        <a:rPr b="1" lang="en" sz="1000"/>
                        <a:t>Count</a:t>
                      </a:r>
                      <a:endParaRPr b="1" sz="1000"/>
                    </a:p>
                  </a:txBody>
                  <a:tcPr marT="91425" marB="91425" marR="91425" marL="91425"/>
                </a:tc>
                <a:tc>
                  <a:txBody>
                    <a:bodyPr/>
                    <a:lstStyle/>
                    <a:p>
                      <a:pPr indent="0" lvl="0" marL="0" rtl="0" algn="l">
                        <a:spcBef>
                          <a:spcPts val="0"/>
                        </a:spcBef>
                        <a:spcAft>
                          <a:spcPts val="0"/>
                        </a:spcAft>
                        <a:buNone/>
                      </a:pPr>
                      <a:r>
                        <a:rPr b="1" lang="en" sz="1000"/>
                        <a:t>Examples (Raw Features)</a:t>
                      </a:r>
                      <a:endParaRPr b="1" sz="1000"/>
                    </a:p>
                  </a:txBody>
                  <a:tcPr marT="91425" marB="91425" marR="91425" marL="91425"/>
                </a:tc>
              </a:tr>
              <a:tr h="459950">
                <a:tc>
                  <a:txBody>
                    <a:bodyPr/>
                    <a:lstStyle/>
                    <a:p>
                      <a:pPr indent="0" lvl="0" marL="0" rtl="0" algn="l">
                        <a:spcBef>
                          <a:spcPts val="0"/>
                        </a:spcBef>
                        <a:spcAft>
                          <a:spcPts val="0"/>
                        </a:spcAft>
                        <a:buNone/>
                      </a:pPr>
                      <a:r>
                        <a:rPr lang="en" sz="1000"/>
                        <a:t>Temporal</a:t>
                      </a:r>
                      <a:endParaRPr sz="1000"/>
                    </a:p>
                  </a:txBody>
                  <a:tcPr marT="91425" marB="91425" marR="91425" marL="91425"/>
                </a:tc>
                <a:tc>
                  <a:txBody>
                    <a:bodyPr/>
                    <a:lstStyle/>
                    <a:p>
                      <a:pPr indent="0" lvl="0" marL="0" rtl="0" algn="l">
                        <a:spcBef>
                          <a:spcPts val="0"/>
                        </a:spcBef>
                        <a:spcAft>
                          <a:spcPts val="0"/>
                        </a:spcAft>
                        <a:buNone/>
                      </a:pPr>
                      <a:r>
                        <a:rPr lang="en" sz="1000"/>
                        <a:t>Date/time related features</a:t>
                      </a:r>
                      <a:endParaRPr sz="1000"/>
                    </a:p>
                  </a:txBody>
                  <a:tcPr marT="91425" marB="91425" marR="91425" marL="91425"/>
                </a:tc>
                <a:tc>
                  <a:txBody>
                    <a:bodyPr/>
                    <a:lstStyle/>
                    <a:p>
                      <a:pPr indent="0" lvl="0" marL="0" rtl="0" algn="l">
                        <a:spcBef>
                          <a:spcPts val="0"/>
                        </a:spcBef>
                        <a:spcAft>
                          <a:spcPts val="0"/>
                        </a:spcAft>
                        <a:buNone/>
                      </a:pPr>
                      <a:r>
                        <a:rPr lang="en" sz="1000"/>
                        <a:t>~12</a:t>
                      </a:r>
                      <a:endParaRPr sz="1000"/>
                    </a:p>
                  </a:txBody>
                  <a:tcPr marT="91425" marB="91425" marR="91425" marL="91425"/>
                </a:tc>
                <a:tc>
                  <a:txBody>
                    <a:bodyPr/>
                    <a:lstStyle/>
                    <a:p>
                      <a:pPr indent="0" lvl="0" marL="0" rtl="0" algn="l">
                        <a:spcBef>
                          <a:spcPts val="0"/>
                        </a:spcBef>
                        <a:spcAft>
                          <a:spcPts val="0"/>
                        </a:spcAft>
                        <a:buNone/>
                      </a:pPr>
                      <a:r>
                        <a:rPr lang="en" sz="1000"/>
                        <a:t>YEAR, MONTH, DAY_OF_MONTH, QUARTER, sched_depart_hour_UTC, etc.</a:t>
                      </a:r>
                      <a:endParaRPr sz="1000"/>
                    </a:p>
                  </a:txBody>
                  <a:tcPr marT="91425" marB="91425" marR="91425" marL="91425"/>
                </a:tc>
              </a:tr>
              <a:tr h="459950">
                <a:tc>
                  <a:txBody>
                    <a:bodyPr/>
                    <a:lstStyle/>
                    <a:p>
                      <a:pPr indent="0" lvl="0" marL="0" rtl="0" algn="l">
                        <a:spcBef>
                          <a:spcPts val="0"/>
                        </a:spcBef>
                        <a:spcAft>
                          <a:spcPts val="0"/>
                        </a:spcAft>
                        <a:buNone/>
                      </a:pPr>
                      <a:r>
                        <a:rPr lang="en" sz="1000"/>
                        <a:t>Carrier &amp; Flight</a:t>
                      </a:r>
                      <a:endParaRPr sz="1000"/>
                    </a:p>
                  </a:txBody>
                  <a:tcPr marT="91425" marB="91425" marR="91425" marL="91425"/>
                </a:tc>
                <a:tc>
                  <a:txBody>
                    <a:bodyPr/>
                    <a:lstStyle/>
                    <a:p>
                      <a:pPr indent="0" lvl="0" marL="0" rtl="0" algn="l">
                        <a:spcBef>
                          <a:spcPts val="0"/>
                        </a:spcBef>
                        <a:spcAft>
                          <a:spcPts val="0"/>
                        </a:spcAft>
                        <a:buNone/>
                      </a:pPr>
                      <a:r>
                        <a:rPr lang="en" sz="1000"/>
                        <a:t>Airline and flight identifiers</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OP_UNIQUE_CARRIER, OP_CARRIER_AIRLINE_ID, TAIL_NUM, OP_CARRIER_FL_NUM</a:t>
                      </a:r>
                      <a:endParaRPr sz="1000"/>
                    </a:p>
                  </a:txBody>
                  <a:tcPr marT="91425" marB="91425" marR="91425" marL="91425"/>
                </a:tc>
              </a:tr>
              <a:tr h="459950">
                <a:tc>
                  <a:txBody>
                    <a:bodyPr/>
                    <a:lstStyle/>
                    <a:p>
                      <a:pPr indent="0" lvl="0" marL="0" rtl="0" algn="l">
                        <a:spcBef>
                          <a:spcPts val="0"/>
                        </a:spcBef>
                        <a:spcAft>
                          <a:spcPts val="0"/>
                        </a:spcAft>
                        <a:buNone/>
                      </a:pPr>
                      <a:r>
                        <a:rPr lang="en" sz="1000"/>
                        <a:t>Airport &amp; Geography</a:t>
                      </a:r>
                      <a:endParaRPr sz="1000"/>
                    </a:p>
                  </a:txBody>
                  <a:tcPr marT="91425" marB="91425" marR="91425" marL="91425"/>
                </a:tc>
                <a:tc>
                  <a:txBody>
                    <a:bodyPr/>
                    <a:lstStyle/>
                    <a:p>
                      <a:pPr indent="0" lvl="0" marL="0" rtl="0" algn="l">
                        <a:spcBef>
                          <a:spcPts val="0"/>
                        </a:spcBef>
                        <a:spcAft>
                          <a:spcPts val="0"/>
                        </a:spcAft>
                        <a:buNone/>
                      </a:pPr>
                      <a:r>
                        <a:rPr lang="en" sz="1000"/>
                        <a:t>Origin/destination airports</a:t>
                      </a:r>
                      <a:endParaRPr sz="1000"/>
                    </a:p>
                  </a:txBody>
                  <a:tcPr marT="91425" marB="91425" marR="91425" marL="91425"/>
                </a:tc>
                <a:tc>
                  <a:txBody>
                    <a:bodyPr/>
                    <a:lstStyle/>
                    <a:p>
                      <a:pPr indent="0" lvl="0" marL="0" rtl="0" algn="l">
                        <a:spcBef>
                          <a:spcPts val="0"/>
                        </a:spcBef>
                        <a:spcAft>
                          <a:spcPts val="0"/>
                        </a:spcAft>
                        <a:buNone/>
                      </a:pPr>
                      <a:r>
                        <a:rPr lang="en" sz="1000"/>
                        <a:t>~8</a:t>
                      </a:r>
                      <a:endParaRPr sz="1000"/>
                    </a:p>
                  </a:txBody>
                  <a:tcPr marT="91425" marB="91425" marR="91425" marL="91425"/>
                </a:tc>
                <a:tc>
                  <a:txBody>
                    <a:bodyPr/>
                    <a:lstStyle/>
                    <a:p>
                      <a:pPr indent="0" lvl="0" marL="0" rtl="0" algn="l">
                        <a:spcBef>
                          <a:spcPts val="0"/>
                        </a:spcBef>
                        <a:spcAft>
                          <a:spcPts val="0"/>
                        </a:spcAft>
                        <a:buNone/>
                      </a:pPr>
                      <a:r>
                        <a:rPr lang="en" sz="1000"/>
                        <a:t>ORIGIN_AIRPORT_ID, DEST_AIRPORT_ID, origin_station_id, dest_station_id, origin_type, dest_type</a:t>
                      </a:r>
                      <a:endParaRPr sz="1000"/>
                    </a:p>
                  </a:txBody>
                  <a:tcPr marT="91425" marB="91425" marR="91425" marL="91425"/>
                </a:tc>
              </a:tr>
              <a:tr h="459950">
                <a:tc>
                  <a:txBody>
                    <a:bodyPr/>
                    <a:lstStyle/>
                    <a:p>
                      <a:pPr indent="0" lvl="0" marL="0" rtl="0" algn="l">
                        <a:spcBef>
                          <a:spcPts val="0"/>
                        </a:spcBef>
                        <a:spcAft>
                          <a:spcPts val="0"/>
                        </a:spcAft>
                        <a:buNone/>
                      </a:pPr>
                      <a:r>
                        <a:rPr lang="en" sz="1000"/>
                        <a:t>Weather</a:t>
                      </a:r>
                      <a:endParaRPr sz="1000"/>
                    </a:p>
                  </a:txBody>
                  <a:tcPr marT="91425" marB="91425" marR="91425" marL="91425"/>
                </a:tc>
                <a:tc>
                  <a:txBody>
                    <a:bodyPr/>
                    <a:lstStyle/>
                    <a:p>
                      <a:pPr indent="0" lvl="0" marL="0" rtl="0" algn="l">
                        <a:spcBef>
                          <a:spcPts val="0"/>
                        </a:spcBef>
                        <a:spcAft>
                          <a:spcPts val="0"/>
                        </a:spcAft>
                        <a:buNone/>
                      </a:pPr>
                      <a:r>
                        <a:rPr lang="en" sz="1000"/>
                        <a:t>Weather conditions</a:t>
                      </a:r>
                      <a:endParaRPr sz="1000"/>
                    </a:p>
                  </a:txBody>
                  <a:tcPr marT="91425" marB="91425" marR="91425" marL="91425"/>
                </a:tc>
                <a:tc>
                  <a:txBody>
                    <a:bodyPr/>
                    <a:lstStyle/>
                    <a:p>
                      <a:pPr indent="0" lvl="0" marL="0" rtl="0" algn="l">
                        <a:spcBef>
                          <a:spcPts val="0"/>
                        </a:spcBef>
                        <a:spcAft>
                          <a:spcPts val="0"/>
                        </a:spcAft>
                        <a:buNone/>
                      </a:pPr>
                      <a:r>
                        <a:rPr lang="en" sz="1000"/>
                        <a:t>~10</a:t>
                      </a:r>
                      <a:endParaRPr sz="1000"/>
                    </a:p>
                  </a:txBody>
                  <a:tcPr marT="91425" marB="91425" marR="91425" marL="91425"/>
                </a:tc>
                <a:tc>
                  <a:txBody>
                    <a:bodyPr/>
                    <a:lstStyle/>
                    <a:p>
                      <a:pPr indent="0" lvl="0" marL="0" rtl="0" algn="l">
                        <a:spcBef>
                          <a:spcPts val="0"/>
                        </a:spcBef>
                        <a:spcAft>
                          <a:spcPts val="0"/>
                        </a:spcAft>
                        <a:buNone/>
                      </a:pPr>
                      <a:r>
                        <a:rPr lang="en" sz="1000"/>
                        <a:t>HourlyDewPointTemperature, HourlyRelativeHumidity, HourlyVisibility, HourlyPrecipitation, HourlyCloudCoverage, etc.</a:t>
                      </a:r>
                      <a:endParaRPr sz="10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Pipeline - Block Diagram</a:t>
            </a:r>
            <a:endParaRPr/>
          </a:p>
        </p:txBody>
      </p:sp>
      <p:pic>
        <p:nvPicPr>
          <p:cNvPr id="477" name="Google Shape;477;p54" title="phase3mlpipelineflowchart_final.png"/>
          <p:cNvPicPr preferRelativeResize="0"/>
          <p:nvPr/>
        </p:nvPicPr>
        <p:blipFill>
          <a:blip r:embed="rId3">
            <a:alphaModFix/>
          </a:blip>
          <a:stretch>
            <a:fillRect/>
          </a:stretch>
        </p:blipFill>
        <p:spPr>
          <a:xfrm>
            <a:off x="1881438" y="1017725"/>
            <a:ext cx="5381126" cy="3977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Pipeline - Improvements</a:t>
            </a:r>
            <a:endParaRPr/>
          </a:p>
        </p:txBody>
      </p:sp>
      <p:sp>
        <p:nvSpPr>
          <p:cNvPr id="483" name="Google Shape;483;p55"/>
          <p:cNvSpPr txBox="1"/>
          <p:nvPr>
            <p:ph idx="1" type="body"/>
          </p:nvPr>
        </p:nvSpPr>
        <p:spPr>
          <a:xfrm>
            <a:off x="311700" y="1152475"/>
            <a:ext cx="4059900" cy="27075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Char char="●"/>
            </a:pPr>
            <a:r>
              <a:rPr lang="en" sz="1200"/>
              <a:t>Refactored to be more modular for testing different models (previously hard-coded)</a:t>
            </a:r>
            <a:endParaRPr sz="1200"/>
          </a:p>
          <a:p>
            <a:pPr indent="-304800" lvl="0" marL="457200" rtl="0" algn="l">
              <a:lnSpc>
                <a:spcPct val="150000"/>
              </a:lnSpc>
              <a:spcBef>
                <a:spcPts val="0"/>
              </a:spcBef>
              <a:spcAft>
                <a:spcPts val="0"/>
              </a:spcAft>
              <a:buSzPts val="1200"/>
              <a:buChar char="●"/>
            </a:pPr>
            <a:r>
              <a:rPr lang="en" sz="1200"/>
              <a:t>Additional/modified Transformers:</a:t>
            </a:r>
            <a:endParaRPr sz="1200"/>
          </a:p>
          <a:p>
            <a:pPr indent="-304800" lvl="1" marL="914400" rtl="0" algn="l">
              <a:lnSpc>
                <a:spcPct val="150000"/>
              </a:lnSpc>
              <a:spcBef>
                <a:spcPts val="0"/>
              </a:spcBef>
              <a:spcAft>
                <a:spcPts val="0"/>
              </a:spcAft>
              <a:buSzPts val="1200"/>
              <a:buChar char="○"/>
            </a:pPr>
            <a:r>
              <a:rPr lang="en" sz="1200"/>
              <a:t>OutlierHandler</a:t>
            </a:r>
            <a:endParaRPr sz="1200"/>
          </a:p>
          <a:p>
            <a:pPr indent="-304800" lvl="1" marL="914400" rtl="0" algn="l">
              <a:lnSpc>
                <a:spcPct val="150000"/>
              </a:lnSpc>
              <a:spcBef>
                <a:spcPts val="0"/>
              </a:spcBef>
              <a:spcAft>
                <a:spcPts val="0"/>
              </a:spcAft>
              <a:buSzPts val="1200"/>
              <a:buChar char="○"/>
            </a:pPr>
            <a:r>
              <a:rPr lang="en" sz="1200"/>
              <a:t>GraphFeature</a:t>
            </a:r>
            <a:endParaRPr sz="1200"/>
          </a:p>
          <a:p>
            <a:pPr indent="-304800" lvl="1" marL="914400" rtl="0" algn="l">
              <a:lnSpc>
                <a:spcPct val="150000"/>
              </a:lnSpc>
              <a:spcBef>
                <a:spcPts val="0"/>
              </a:spcBef>
              <a:spcAft>
                <a:spcPts val="0"/>
              </a:spcAft>
              <a:buSzPts val="1200"/>
              <a:buChar char="○"/>
            </a:pPr>
            <a:r>
              <a:rPr lang="en" sz="1200"/>
              <a:t>TargetEncoder</a:t>
            </a:r>
            <a:endParaRPr sz="1200"/>
          </a:p>
          <a:p>
            <a:pPr indent="-304800" lvl="1" marL="914400" rtl="0" algn="l">
              <a:lnSpc>
                <a:spcPct val="150000"/>
              </a:lnSpc>
              <a:spcBef>
                <a:spcPts val="0"/>
              </a:spcBef>
              <a:spcAft>
                <a:spcPts val="0"/>
              </a:spcAft>
              <a:buSzPts val="1200"/>
              <a:buChar char="○"/>
            </a:pPr>
            <a:r>
              <a:rPr lang="en" sz="1200"/>
              <a:t>MissingValueHandler*</a:t>
            </a:r>
            <a:endParaRPr sz="1200"/>
          </a:p>
          <a:p>
            <a:pPr indent="-304800" lvl="0" marL="457200" rtl="0" algn="l">
              <a:lnSpc>
                <a:spcPct val="150000"/>
              </a:lnSpc>
              <a:spcBef>
                <a:spcPts val="0"/>
              </a:spcBef>
              <a:spcAft>
                <a:spcPts val="0"/>
              </a:spcAft>
              <a:buSzPts val="1200"/>
              <a:buChar char="●"/>
            </a:pPr>
            <a:r>
              <a:rPr lang="en" sz="1200"/>
              <a:t>Resampling capabilities for class imbalance - SMOTE, Upsampling, Downsampling</a:t>
            </a:r>
            <a:endParaRPr sz="1200"/>
          </a:p>
        </p:txBody>
      </p:sp>
      <p:pic>
        <p:nvPicPr>
          <p:cNvPr id="484" name="Google Shape;484;p55" title="phase3mlpipelineflowchart_final.png"/>
          <p:cNvPicPr preferRelativeResize="0"/>
          <p:nvPr/>
        </p:nvPicPr>
        <p:blipFill>
          <a:blip r:embed="rId3">
            <a:alphaModFix/>
          </a:blip>
          <a:stretch>
            <a:fillRect/>
          </a:stretch>
        </p:blipFill>
        <p:spPr>
          <a:xfrm>
            <a:off x="4324450" y="1017725"/>
            <a:ext cx="4622172" cy="34164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56"/>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491" name="Google Shape;491;p56"/>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492" name="Google Shape;492;p56"/>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493" name="Google Shape;493;p56"/>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94" name="Google Shape;494;p56"/>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495" name="Google Shape;495;p56"/>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496" name="Google Shape;496;p56"/>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497" name="Google Shape;497;p56"/>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498" name="Google Shape;498;p56"/>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99" name="Google Shape;499;p56"/>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500" name="Google Shape;500;p56"/>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Model Experiments</a:t>
            </a:r>
            <a:endParaRPr b="1" sz="3650">
              <a:solidFill>
                <a:schemeClr val="dk1"/>
              </a:solidFill>
              <a:latin typeface="Merriweather"/>
              <a:ea typeface="Merriweather"/>
              <a:cs typeface="Merriweather"/>
              <a:sym typeface="Merriweather"/>
            </a:endParaRPr>
          </a:p>
        </p:txBody>
      </p:sp>
      <p:sp>
        <p:nvSpPr>
          <p:cNvPr id="501" name="Google Shape;501;p56"/>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502" name="Google Shape;502;p56"/>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503" name="Google Shape;503;p56"/>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504" name="Google Shape;504;p56"/>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505" name="Google Shape;505;p56"/>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7"/>
          <p:cNvSpPr txBox="1"/>
          <p:nvPr>
            <p:ph idx="1" type="body"/>
          </p:nvPr>
        </p:nvSpPr>
        <p:spPr>
          <a:xfrm>
            <a:off x="152150" y="1152475"/>
            <a:ext cx="3904800" cy="3839100"/>
          </a:xfrm>
          <a:prstGeom prst="rect">
            <a:avLst/>
          </a:prstGeom>
        </p:spPr>
        <p:txBody>
          <a:bodyPr anchorCtr="0" anchor="t" bIns="91425" lIns="91425" spcFirstLastPara="1" rIns="91425" wrap="square" tIns="91425">
            <a:normAutofit lnSpcReduction="10000"/>
          </a:bodyPr>
          <a:lstStyle/>
          <a:p>
            <a:pPr indent="-317500" lvl="0" marL="457200" rtl="0" algn="l">
              <a:lnSpc>
                <a:spcPct val="150000"/>
              </a:lnSpc>
              <a:spcBef>
                <a:spcPts val="0"/>
              </a:spcBef>
              <a:spcAft>
                <a:spcPts val="0"/>
              </a:spcAft>
              <a:buSzPts val="1400"/>
              <a:buChar char="●"/>
            </a:pPr>
            <a:r>
              <a:rPr lang="en" sz="1400"/>
              <a:t>12 Month Dataset with Over-Sampling</a:t>
            </a:r>
            <a:endParaRPr sz="1400"/>
          </a:p>
          <a:p>
            <a:pPr indent="-317500" lvl="1" marL="914400" rtl="0" algn="l">
              <a:lnSpc>
                <a:spcPct val="150000"/>
              </a:lnSpc>
              <a:spcBef>
                <a:spcPts val="0"/>
              </a:spcBef>
              <a:spcAft>
                <a:spcPts val="0"/>
              </a:spcAft>
              <a:buSzPts val="1400"/>
              <a:buChar char="○"/>
            </a:pPr>
            <a:r>
              <a:rPr lang="en" sz="1400"/>
              <a:t>For this experimentation we used a duplication over-sampling to match the majority class (Early)</a:t>
            </a:r>
            <a:endParaRPr sz="1400"/>
          </a:p>
          <a:p>
            <a:pPr indent="-317500" lvl="0" marL="457200" rtl="0" algn="l">
              <a:lnSpc>
                <a:spcPct val="150000"/>
              </a:lnSpc>
              <a:spcBef>
                <a:spcPts val="0"/>
              </a:spcBef>
              <a:spcAft>
                <a:spcPts val="0"/>
              </a:spcAft>
              <a:buSzPts val="1400"/>
              <a:buChar char="●"/>
            </a:pPr>
            <a:r>
              <a:rPr lang="en" sz="1400"/>
              <a:t>Class Distribution:</a:t>
            </a:r>
            <a:endParaRPr sz="1400"/>
          </a:p>
          <a:p>
            <a:pPr indent="-317500" lvl="1" marL="914400" rtl="0" algn="l">
              <a:lnSpc>
                <a:spcPct val="150000"/>
              </a:lnSpc>
              <a:spcBef>
                <a:spcPts val="0"/>
              </a:spcBef>
              <a:spcAft>
                <a:spcPts val="0"/>
              </a:spcAft>
              <a:buSzPts val="1400"/>
              <a:buChar char="○"/>
            </a:pPr>
            <a:r>
              <a:rPr lang="en" sz="1400"/>
              <a:t>Early Class: 1842967</a:t>
            </a:r>
            <a:endParaRPr sz="1400"/>
          </a:p>
          <a:p>
            <a:pPr indent="-317500" lvl="1" marL="914400" rtl="0" algn="l">
              <a:lnSpc>
                <a:spcPct val="150000"/>
              </a:lnSpc>
              <a:spcBef>
                <a:spcPts val="0"/>
              </a:spcBef>
              <a:spcAft>
                <a:spcPts val="0"/>
              </a:spcAft>
              <a:buSzPts val="1400"/>
              <a:buChar char="○"/>
            </a:pPr>
            <a:r>
              <a:rPr lang="en" sz="1400"/>
              <a:t>On-Time: 1844086</a:t>
            </a:r>
            <a:endParaRPr sz="1400"/>
          </a:p>
          <a:p>
            <a:pPr indent="-317500" lvl="1" marL="914400" rtl="0" algn="l">
              <a:lnSpc>
                <a:spcPct val="150000"/>
              </a:lnSpc>
              <a:spcBef>
                <a:spcPts val="0"/>
              </a:spcBef>
              <a:spcAft>
                <a:spcPts val="0"/>
              </a:spcAft>
              <a:buSzPts val="1400"/>
              <a:buChar char="○"/>
            </a:pPr>
            <a:r>
              <a:rPr lang="en" sz="1400"/>
              <a:t>Delayed: 1844551</a:t>
            </a:r>
            <a:endParaRPr sz="1400"/>
          </a:p>
          <a:p>
            <a:pPr indent="-317500" lvl="0" marL="457200" rtl="0" algn="l">
              <a:lnSpc>
                <a:spcPct val="150000"/>
              </a:lnSpc>
              <a:spcBef>
                <a:spcPts val="0"/>
              </a:spcBef>
              <a:spcAft>
                <a:spcPts val="0"/>
              </a:spcAft>
              <a:buSzPts val="1400"/>
              <a:buChar char="●"/>
            </a:pPr>
            <a:r>
              <a:rPr lang="en" sz="1400"/>
              <a:t>Sequential Train/Test Split</a:t>
            </a:r>
            <a:endParaRPr sz="1400"/>
          </a:p>
          <a:p>
            <a:pPr indent="-317500" lvl="1" marL="914400" rtl="0" algn="l">
              <a:lnSpc>
                <a:spcPct val="150000"/>
              </a:lnSpc>
              <a:spcBef>
                <a:spcPts val="0"/>
              </a:spcBef>
              <a:spcAft>
                <a:spcPts val="0"/>
              </a:spcAft>
              <a:buSzPts val="1400"/>
              <a:buChar char="○"/>
            </a:pPr>
            <a:r>
              <a:rPr lang="en" sz="1400"/>
              <a:t>First 80% of 2015 used for training</a:t>
            </a:r>
            <a:endParaRPr sz="1400"/>
          </a:p>
          <a:p>
            <a:pPr indent="-317500" lvl="1" marL="914400" rtl="0" algn="l">
              <a:lnSpc>
                <a:spcPct val="150000"/>
              </a:lnSpc>
              <a:spcBef>
                <a:spcPts val="0"/>
              </a:spcBef>
              <a:spcAft>
                <a:spcPts val="0"/>
              </a:spcAft>
              <a:buSzPts val="1400"/>
              <a:buChar char="○"/>
            </a:pPr>
            <a:r>
              <a:rPr lang="en" sz="1400"/>
              <a:t>Last 20% of 2015 used for testing</a:t>
            </a:r>
            <a:endParaRPr sz="1400"/>
          </a:p>
        </p:txBody>
      </p:sp>
      <p:sp>
        <p:nvSpPr>
          <p:cNvPr id="512" name="Google Shape;51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for Small Scale Experimentation</a:t>
            </a:r>
            <a:endParaRPr/>
          </a:p>
        </p:txBody>
      </p:sp>
      <p:pic>
        <p:nvPicPr>
          <p:cNvPr id="513" name="Google Shape;513;p57"/>
          <p:cNvPicPr preferRelativeResize="0"/>
          <p:nvPr/>
        </p:nvPicPr>
        <p:blipFill>
          <a:blip r:embed="rId3">
            <a:alphaModFix/>
          </a:blip>
          <a:stretch>
            <a:fillRect/>
          </a:stretch>
        </p:blipFill>
        <p:spPr>
          <a:xfrm>
            <a:off x="5873988" y="1650625"/>
            <a:ext cx="2143125" cy="214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368975" y="36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5"/>
              <a:t>MLP Classifier (Experiment 1)</a:t>
            </a:r>
            <a:endParaRPr sz="2905"/>
          </a:p>
        </p:txBody>
      </p:sp>
      <p:sp>
        <p:nvSpPr>
          <p:cNvPr id="519" name="Google Shape;519;p58"/>
          <p:cNvSpPr txBox="1"/>
          <p:nvPr>
            <p:ph idx="1" type="body"/>
          </p:nvPr>
        </p:nvSpPr>
        <p:spPr>
          <a:xfrm>
            <a:off x="311700" y="1267600"/>
            <a:ext cx="4260300" cy="2008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6 layers:</a:t>
            </a:r>
            <a:endParaRPr sz="1400"/>
          </a:p>
          <a:p>
            <a:pPr indent="-317500" lvl="1" marL="914400" rtl="0" algn="l">
              <a:spcBef>
                <a:spcPts val="0"/>
              </a:spcBef>
              <a:spcAft>
                <a:spcPts val="0"/>
              </a:spcAft>
              <a:buSzPts val="1400"/>
              <a:buChar char="○"/>
            </a:pPr>
            <a:r>
              <a:rPr lang="en" sz="1400"/>
              <a:t>Input layer: 189 features</a:t>
            </a:r>
            <a:endParaRPr sz="1400"/>
          </a:p>
          <a:p>
            <a:pPr indent="-317500" lvl="1" marL="914400" rtl="0" algn="l">
              <a:spcBef>
                <a:spcPts val="0"/>
              </a:spcBef>
              <a:spcAft>
                <a:spcPts val="0"/>
              </a:spcAft>
              <a:buSzPts val="1400"/>
              <a:buChar char="○"/>
            </a:pPr>
            <a:r>
              <a:rPr lang="en" sz="1400"/>
              <a:t>1st hidden layer: 100 neurons</a:t>
            </a:r>
            <a:endParaRPr sz="1400"/>
          </a:p>
          <a:p>
            <a:pPr indent="-317500" lvl="1" marL="914400" rtl="0" algn="l">
              <a:spcBef>
                <a:spcPts val="0"/>
              </a:spcBef>
              <a:spcAft>
                <a:spcPts val="0"/>
              </a:spcAft>
              <a:buSzPts val="1400"/>
              <a:buChar char="○"/>
            </a:pPr>
            <a:r>
              <a:rPr lang="en" sz="1400"/>
              <a:t>2nd hidden layer: 50 neurons</a:t>
            </a:r>
            <a:endParaRPr sz="1400"/>
          </a:p>
          <a:p>
            <a:pPr indent="-317500" lvl="1" marL="914400" rtl="0" algn="l">
              <a:spcBef>
                <a:spcPts val="0"/>
              </a:spcBef>
              <a:spcAft>
                <a:spcPts val="0"/>
              </a:spcAft>
              <a:buSzPts val="1400"/>
              <a:buChar char="○"/>
            </a:pPr>
            <a:r>
              <a:rPr lang="en" sz="1400"/>
              <a:t>3rd hidden layer: 25 </a:t>
            </a:r>
            <a:r>
              <a:rPr lang="en" sz="1400"/>
              <a:t>neurons</a:t>
            </a:r>
            <a:endParaRPr sz="1400"/>
          </a:p>
          <a:p>
            <a:pPr indent="-317500" lvl="1" marL="914400" rtl="0" algn="l">
              <a:spcBef>
                <a:spcPts val="0"/>
              </a:spcBef>
              <a:spcAft>
                <a:spcPts val="0"/>
              </a:spcAft>
              <a:buSzPts val="1400"/>
              <a:buChar char="○"/>
            </a:pPr>
            <a:r>
              <a:rPr lang="en" sz="1400"/>
              <a:t>4th hidden layer: 10 neurons</a:t>
            </a:r>
            <a:endParaRPr sz="1400"/>
          </a:p>
          <a:p>
            <a:pPr indent="-317500" lvl="1" marL="914400" rtl="0" algn="l">
              <a:spcBef>
                <a:spcPts val="0"/>
              </a:spcBef>
              <a:spcAft>
                <a:spcPts val="0"/>
              </a:spcAft>
              <a:buSzPts val="1400"/>
              <a:buChar char="○"/>
            </a:pPr>
            <a:r>
              <a:rPr lang="en" sz="1400"/>
              <a:t>Output layer: 3 classes</a:t>
            </a:r>
            <a:endParaRPr sz="1400"/>
          </a:p>
        </p:txBody>
      </p:sp>
      <p:sp>
        <p:nvSpPr>
          <p:cNvPr id="520" name="Google Shape;520;p58"/>
          <p:cNvSpPr/>
          <p:nvPr/>
        </p:nvSpPr>
        <p:spPr>
          <a:xfrm>
            <a:off x="4862375" y="1549900"/>
            <a:ext cx="2270700" cy="1443600"/>
          </a:xfrm>
          <a:prstGeom prst="frame">
            <a:avLst>
              <a:gd fmla="val 1055"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1" name="Google Shape;521;p58"/>
          <p:cNvSpPr/>
          <p:nvPr/>
        </p:nvSpPr>
        <p:spPr>
          <a:xfrm>
            <a:off x="4900375" y="32137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2" name="Google Shape;522;p58"/>
          <p:cNvSpPr/>
          <p:nvPr/>
        </p:nvSpPr>
        <p:spPr>
          <a:xfrm>
            <a:off x="4900375" y="36548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3" name="Google Shape;523;p58"/>
          <p:cNvSpPr/>
          <p:nvPr/>
        </p:nvSpPr>
        <p:spPr>
          <a:xfrm>
            <a:off x="4900375" y="41339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4" name="Google Shape;524;p58"/>
          <p:cNvSpPr txBox="1"/>
          <p:nvPr>
            <p:ph type="title"/>
          </p:nvPr>
        </p:nvSpPr>
        <p:spPr>
          <a:xfrm>
            <a:off x="311700" y="941750"/>
            <a:ext cx="45507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Architecture</a:t>
            </a:r>
            <a:endParaRPr sz="1505"/>
          </a:p>
        </p:txBody>
      </p:sp>
      <p:sp>
        <p:nvSpPr>
          <p:cNvPr id="525" name="Google Shape;525;p58"/>
          <p:cNvSpPr txBox="1"/>
          <p:nvPr>
            <p:ph type="title"/>
          </p:nvPr>
        </p:nvSpPr>
        <p:spPr>
          <a:xfrm>
            <a:off x="368975" y="2993500"/>
            <a:ext cx="32469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Results:</a:t>
            </a:r>
            <a:endParaRPr sz="1505"/>
          </a:p>
        </p:txBody>
      </p:sp>
      <p:sp>
        <p:nvSpPr>
          <p:cNvPr id="526" name="Google Shape;526;p58"/>
          <p:cNvSpPr txBox="1"/>
          <p:nvPr/>
        </p:nvSpPr>
        <p:spPr>
          <a:xfrm>
            <a:off x="311700" y="3260125"/>
            <a:ext cx="4170900" cy="140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Training:</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44.65%</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43.94%</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43.61%</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Test:</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46.43%</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51.57%</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47.81%</a:t>
            </a:r>
            <a:endParaRPr>
              <a:solidFill>
                <a:schemeClr val="dk2"/>
              </a:solidFill>
              <a:latin typeface="DM Sans"/>
              <a:ea typeface="DM Sans"/>
              <a:cs typeface="DM Sans"/>
              <a:sym typeface="DM Sans"/>
            </a:endParaRPr>
          </a:p>
        </p:txBody>
      </p:sp>
      <p:pic>
        <p:nvPicPr>
          <p:cNvPr id="527" name="Google Shape;527;p58"/>
          <p:cNvPicPr preferRelativeResize="0"/>
          <p:nvPr/>
        </p:nvPicPr>
        <p:blipFill>
          <a:blip r:embed="rId3">
            <a:alphaModFix/>
          </a:blip>
          <a:stretch>
            <a:fillRect/>
          </a:stretch>
        </p:blipFill>
        <p:spPr>
          <a:xfrm>
            <a:off x="4482540" y="1357625"/>
            <a:ext cx="4198460" cy="338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368975" y="36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5"/>
              <a:t>MLP Classifier (Experiment 2)</a:t>
            </a:r>
            <a:endParaRPr sz="2905"/>
          </a:p>
        </p:txBody>
      </p:sp>
      <p:sp>
        <p:nvSpPr>
          <p:cNvPr id="533" name="Google Shape;533;p59"/>
          <p:cNvSpPr txBox="1"/>
          <p:nvPr>
            <p:ph idx="1" type="body"/>
          </p:nvPr>
        </p:nvSpPr>
        <p:spPr>
          <a:xfrm>
            <a:off x="311700" y="1267600"/>
            <a:ext cx="4260300" cy="2008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7</a:t>
            </a:r>
            <a:r>
              <a:rPr lang="en" sz="1400"/>
              <a:t> layers:</a:t>
            </a:r>
            <a:endParaRPr sz="1400"/>
          </a:p>
          <a:p>
            <a:pPr indent="-317500" lvl="1" marL="914400" rtl="0" algn="l">
              <a:spcBef>
                <a:spcPts val="0"/>
              </a:spcBef>
              <a:spcAft>
                <a:spcPts val="0"/>
              </a:spcAft>
              <a:buSzPts val="1400"/>
              <a:buChar char="○"/>
            </a:pPr>
            <a:r>
              <a:rPr lang="en" sz="1400"/>
              <a:t>Input layer: 189 features</a:t>
            </a:r>
            <a:endParaRPr sz="1400"/>
          </a:p>
          <a:p>
            <a:pPr indent="-317500" lvl="1" marL="914400" rtl="0" algn="l">
              <a:spcBef>
                <a:spcPts val="0"/>
              </a:spcBef>
              <a:spcAft>
                <a:spcPts val="0"/>
              </a:spcAft>
              <a:buSzPts val="1400"/>
              <a:buChar char="○"/>
            </a:pPr>
            <a:r>
              <a:rPr lang="en" sz="1400"/>
              <a:t>1st hidden layer: 150 neurons</a:t>
            </a:r>
            <a:endParaRPr sz="1400"/>
          </a:p>
          <a:p>
            <a:pPr indent="-317500" lvl="1" marL="914400" rtl="0" algn="l">
              <a:spcBef>
                <a:spcPts val="0"/>
              </a:spcBef>
              <a:spcAft>
                <a:spcPts val="0"/>
              </a:spcAft>
              <a:buSzPts val="1400"/>
              <a:buChar char="○"/>
            </a:pPr>
            <a:r>
              <a:rPr lang="en" sz="1400"/>
              <a:t>2nd hidden layer: 75 neurons</a:t>
            </a:r>
            <a:endParaRPr sz="1400"/>
          </a:p>
          <a:p>
            <a:pPr indent="-317500" lvl="1" marL="914400" rtl="0" algn="l">
              <a:spcBef>
                <a:spcPts val="0"/>
              </a:spcBef>
              <a:spcAft>
                <a:spcPts val="0"/>
              </a:spcAft>
              <a:buSzPts val="1400"/>
              <a:buChar char="○"/>
            </a:pPr>
            <a:r>
              <a:rPr lang="en" sz="1400"/>
              <a:t>3rd hidden layer: 50 neurons</a:t>
            </a:r>
            <a:endParaRPr sz="1400"/>
          </a:p>
          <a:p>
            <a:pPr indent="-317500" lvl="1" marL="914400" rtl="0" algn="l">
              <a:spcBef>
                <a:spcPts val="0"/>
              </a:spcBef>
              <a:spcAft>
                <a:spcPts val="0"/>
              </a:spcAft>
              <a:buSzPts val="1400"/>
              <a:buChar char="○"/>
            </a:pPr>
            <a:r>
              <a:rPr lang="en" sz="1400"/>
              <a:t>4th hidden layer: 25 neurons</a:t>
            </a:r>
            <a:endParaRPr sz="1400"/>
          </a:p>
          <a:p>
            <a:pPr indent="-317500" lvl="1" marL="914400" rtl="0" algn="l">
              <a:spcBef>
                <a:spcPts val="0"/>
              </a:spcBef>
              <a:spcAft>
                <a:spcPts val="0"/>
              </a:spcAft>
              <a:buSzPts val="1400"/>
              <a:buChar char="○"/>
            </a:pPr>
            <a:r>
              <a:rPr lang="en" sz="1400"/>
              <a:t>5th hidden layer: 10 neurons</a:t>
            </a:r>
            <a:endParaRPr sz="1400"/>
          </a:p>
          <a:p>
            <a:pPr indent="-317500" lvl="1" marL="914400" rtl="0" algn="l">
              <a:spcBef>
                <a:spcPts val="0"/>
              </a:spcBef>
              <a:spcAft>
                <a:spcPts val="0"/>
              </a:spcAft>
              <a:buSzPts val="1400"/>
              <a:buChar char="○"/>
            </a:pPr>
            <a:r>
              <a:rPr lang="en" sz="1400"/>
              <a:t>Output layer: 3 classes</a:t>
            </a:r>
            <a:endParaRPr sz="1400"/>
          </a:p>
        </p:txBody>
      </p:sp>
      <p:sp>
        <p:nvSpPr>
          <p:cNvPr id="534" name="Google Shape;534;p59"/>
          <p:cNvSpPr/>
          <p:nvPr/>
        </p:nvSpPr>
        <p:spPr>
          <a:xfrm>
            <a:off x="4862375" y="1549900"/>
            <a:ext cx="2270700" cy="1443600"/>
          </a:xfrm>
          <a:prstGeom prst="frame">
            <a:avLst>
              <a:gd fmla="val 1055"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5" name="Google Shape;535;p59"/>
          <p:cNvSpPr/>
          <p:nvPr/>
        </p:nvSpPr>
        <p:spPr>
          <a:xfrm>
            <a:off x="4900375" y="32137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6" name="Google Shape;536;p59"/>
          <p:cNvSpPr/>
          <p:nvPr/>
        </p:nvSpPr>
        <p:spPr>
          <a:xfrm>
            <a:off x="4900375" y="36548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7" name="Google Shape;537;p59"/>
          <p:cNvSpPr/>
          <p:nvPr/>
        </p:nvSpPr>
        <p:spPr>
          <a:xfrm>
            <a:off x="4900375" y="41339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8" name="Google Shape;538;p59"/>
          <p:cNvSpPr txBox="1"/>
          <p:nvPr>
            <p:ph type="title"/>
          </p:nvPr>
        </p:nvSpPr>
        <p:spPr>
          <a:xfrm>
            <a:off x="311700" y="941750"/>
            <a:ext cx="45507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Architecture</a:t>
            </a:r>
            <a:endParaRPr sz="1505"/>
          </a:p>
        </p:txBody>
      </p:sp>
      <p:sp>
        <p:nvSpPr>
          <p:cNvPr id="539" name="Google Shape;539;p59"/>
          <p:cNvSpPr txBox="1"/>
          <p:nvPr>
            <p:ph type="title"/>
          </p:nvPr>
        </p:nvSpPr>
        <p:spPr>
          <a:xfrm>
            <a:off x="368975" y="2993500"/>
            <a:ext cx="32469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Results:</a:t>
            </a:r>
            <a:endParaRPr sz="1505"/>
          </a:p>
        </p:txBody>
      </p:sp>
      <p:sp>
        <p:nvSpPr>
          <p:cNvPr id="540" name="Google Shape;540;p59"/>
          <p:cNvSpPr txBox="1"/>
          <p:nvPr/>
        </p:nvSpPr>
        <p:spPr>
          <a:xfrm>
            <a:off x="311700" y="3260125"/>
            <a:ext cx="4170900" cy="140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Training:</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41.75%</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28.19%</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33.22%</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Test:</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41.31%</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42.26%</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38.90%</a:t>
            </a:r>
            <a:endParaRPr>
              <a:solidFill>
                <a:schemeClr val="dk2"/>
              </a:solidFill>
              <a:latin typeface="DM Sans"/>
              <a:ea typeface="DM Sans"/>
              <a:cs typeface="DM Sans"/>
              <a:sym typeface="DM Sans"/>
            </a:endParaRPr>
          </a:p>
        </p:txBody>
      </p:sp>
      <p:pic>
        <p:nvPicPr>
          <p:cNvPr id="541" name="Google Shape;541;p59"/>
          <p:cNvPicPr preferRelativeResize="0"/>
          <p:nvPr/>
        </p:nvPicPr>
        <p:blipFill>
          <a:blip r:embed="rId3">
            <a:alphaModFix/>
          </a:blip>
          <a:stretch>
            <a:fillRect/>
          </a:stretch>
        </p:blipFill>
        <p:spPr>
          <a:xfrm>
            <a:off x="4480560" y="1353312"/>
            <a:ext cx="4197095" cy="33832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ph type="title"/>
          </p:nvPr>
        </p:nvSpPr>
        <p:spPr>
          <a:xfrm>
            <a:off x="368975" y="36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5"/>
              <a:t>MLP Classifier (Experiment 3)</a:t>
            </a:r>
            <a:endParaRPr sz="2905"/>
          </a:p>
        </p:txBody>
      </p:sp>
      <p:sp>
        <p:nvSpPr>
          <p:cNvPr id="547" name="Google Shape;547;p60"/>
          <p:cNvSpPr txBox="1"/>
          <p:nvPr>
            <p:ph idx="1" type="body"/>
          </p:nvPr>
        </p:nvSpPr>
        <p:spPr>
          <a:xfrm>
            <a:off x="311700" y="1267600"/>
            <a:ext cx="4260300" cy="2008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5</a:t>
            </a:r>
            <a:r>
              <a:rPr lang="en" sz="1400"/>
              <a:t> layers:</a:t>
            </a:r>
            <a:endParaRPr sz="1400"/>
          </a:p>
          <a:p>
            <a:pPr indent="-317500" lvl="1" marL="914400" rtl="0" algn="l">
              <a:spcBef>
                <a:spcPts val="0"/>
              </a:spcBef>
              <a:spcAft>
                <a:spcPts val="0"/>
              </a:spcAft>
              <a:buSzPts val="1400"/>
              <a:buChar char="○"/>
            </a:pPr>
            <a:r>
              <a:rPr lang="en" sz="1400"/>
              <a:t>Input layer: 189 features</a:t>
            </a:r>
            <a:endParaRPr sz="1400"/>
          </a:p>
          <a:p>
            <a:pPr indent="-317500" lvl="1" marL="914400" rtl="0" algn="l">
              <a:spcBef>
                <a:spcPts val="0"/>
              </a:spcBef>
              <a:spcAft>
                <a:spcPts val="0"/>
              </a:spcAft>
              <a:buSzPts val="1400"/>
              <a:buChar char="○"/>
            </a:pPr>
            <a:r>
              <a:rPr lang="en" sz="1400"/>
              <a:t>1st hidden layer: 150 neurons</a:t>
            </a:r>
            <a:endParaRPr sz="1400"/>
          </a:p>
          <a:p>
            <a:pPr indent="-317500" lvl="1" marL="914400" rtl="0" algn="l">
              <a:spcBef>
                <a:spcPts val="0"/>
              </a:spcBef>
              <a:spcAft>
                <a:spcPts val="0"/>
              </a:spcAft>
              <a:buSzPts val="1400"/>
              <a:buChar char="○"/>
            </a:pPr>
            <a:r>
              <a:rPr lang="en" sz="1400"/>
              <a:t>2nd hidden layer: 75 neurons</a:t>
            </a:r>
            <a:endParaRPr sz="1400"/>
          </a:p>
          <a:p>
            <a:pPr indent="-317500" lvl="1" marL="914400" rtl="0" algn="l">
              <a:spcBef>
                <a:spcPts val="0"/>
              </a:spcBef>
              <a:spcAft>
                <a:spcPts val="0"/>
              </a:spcAft>
              <a:buSzPts val="1400"/>
              <a:buChar char="○"/>
            </a:pPr>
            <a:r>
              <a:rPr lang="en" sz="1400"/>
              <a:t>3rd hidden layer: 20 neurons</a:t>
            </a:r>
            <a:endParaRPr sz="1400"/>
          </a:p>
          <a:p>
            <a:pPr indent="-317500" lvl="1" marL="914400" rtl="0" algn="l">
              <a:spcBef>
                <a:spcPts val="0"/>
              </a:spcBef>
              <a:spcAft>
                <a:spcPts val="0"/>
              </a:spcAft>
              <a:buSzPts val="1400"/>
              <a:buChar char="○"/>
            </a:pPr>
            <a:r>
              <a:rPr lang="en" sz="1400"/>
              <a:t>Output layer: 3 classes</a:t>
            </a:r>
            <a:endParaRPr sz="1400"/>
          </a:p>
        </p:txBody>
      </p:sp>
      <p:sp>
        <p:nvSpPr>
          <p:cNvPr id="548" name="Google Shape;548;p60"/>
          <p:cNvSpPr/>
          <p:nvPr/>
        </p:nvSpPr>
        <p:spPr>
          <a:xfrm>
            <a:off x="4862375" y="1549900"/>
            <a:ext cx="2270700" cy="1443600"/>
          </a:xfrm>
          <a:prstGeom prst="frame">
            <a:avLst>
              <a:gd fmla="val 1055"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9" name="Google Shape;549;p60"/>
          <p:cNvSpPr/>
          <p:nvPr/>
        </p:nvSpPr>
        <p:spPr>
          <a:xfrm>
            <a:off x="4900375" y="32137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0" name="Google Shape;550;p60"/>
          <p:cNvSpPr/>
          <p:nvPr/>
        </p:nvSpPr>
        <p:spPr>
          <a:xfrm>
            <a:off x="4900375" y="36548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1" name="Google Shape;551;p60"/>
          <p:cNvSpPr/>
          <p:nvPr/>
        </p:nvSpPr>
        <p:spPr>
          <a:xfrm>
            <a:off x="4900375" y="4133950"/>
            <a:ext cx="2232600" cy="251400"/>
          </a:xfrm>
          <a:prstGeom prst="frame">
            <a:avLst>
              <a:gd fmla="val 3159"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2" name="Google Shape;552;p60"/>
          <p:cNvSpPr txBox="1"/>
          <p:nvPr>
            <p:ph type="title"/>
          </p:nvPr>
        </p:nvSpPr>
        <p:spPr>
          <a:xfrm>
            <a:off x="311700" y="941750"/>
            <a:ext cx="45507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Architecture</a:t>
            </a:r>
            <a:endParaRPr sz="1505"/>
          </a:p>
        </p:txBody>
      </p:sp>
      <p:sp>
        <p:nvSpPr>
          <p:cNvPr id="553" name="Google Shape;553;p60"/>
          <p:cNvSpPr txBox="1"/>
          <p:nvPr>
            <p:ph type="title"/>
          </p:nvPr>
        </p:nvSpPr>
        <p:spPr>
          <a:xfrm>
            <a:off x="368975" y="2993500"/>
            <a:ext cx="32469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5"/>
              <a:t>Results:</a:t>
            </a:r>
            <a:endParaRPr sz="1505"/>
          </a:p>
        </p:txBody>
      </p:sp>
      <p:sp>
        <p:nvSpPr>
          <p:cNvPr id="554" name="Google Shape;554;p60"/>
          <p:cNvSpPr txBox="1"/>
          <p:nvPr/>
        </p:nvSpPr>
        <p:spPr>
          <a:xfrm>
            <a:off x="311700" y="3260125"/>
            <a:ext cx="4170900" cy="140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Training:</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37.66%</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a:t>
            </a:r>
            <a:r>
              <a:rPr lang="en">
                <a:solidFill>
                  <a:schemeClr val="dk2"/>
                </a:solidFill>
                <a:latin typeface="DM Sans"/>
                <a:ea typeface="DM Sans"/>
                <a:cs typeface="DM Sans"/>
                <a:sym typeface="DM Sans"/>
              </a:rPr>
              <a:t>46.54</a:t>
            </a:r>
            <a:r>
              <a:rPr lang="en">
                <a:solidFill>
                  <a:schemeClr val="dk2"/>
                </a:solidFill>
                <a:latin typeface="DM Sans"/>
                <a:ea typeface="DM Sans"/>
                <a:cs typeface="DM Sans"/>
                <a:sym typeface="DM Sans"/>
              </a:rPr>
              <a:t>%</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30.28%</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Test:</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Accuracy: 23.95%</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Weighted Precision: 58.65%</a:t>
            </a:r>
            <a:endParaRPr>
              <a:solidFill>
                <a:schemeClr val="dk2"/>
              </a:solidFill>
              <a:latin typeface="DM Sans"/>
              <a:ea typeface="DM Sans"/>
              <a:cs typeface="DM Sans"/>
              <a:sym typeface="DM Sans"/>
            </a:endParaRPr>
          </a:p>
          <a:p>
            <a:pPr indent="-317500" lvl="1" marL="914400" rtl="0" algn="l">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F1 Score: 14.17%</a:t>
            </a:r>
            <a:endParaRPr>
              <a:solidFill>
                <a:schemeClr val="dk2"/>
              </a:solidFill>
              <a:latin typeface="DM Sans"/>
              <a:ea typeface="DM Sans"/>
              <a:cs typeface="DM Sans"/>
              <a:sym typeface="DM Sans"/>
            </a:endParaRPr>
          </a:p>
        </p:txBody>
      </p:sp>
      <p:pic>
        <p:nvPicPr>
          <p:cNvPr id="555" name="Google Shape;555;p60"/>
          <p:cNvPicPr preferRelativeResize="0"/>
          <p:nvPr/>
        </p:nvPicPr>
        <p:blipFill>
          <a:blip r:embed="rId3">
            <a:alphaModFix/>
          </a:blip>
          <a:stretch>
            <a:fillRect/>
          </a:stretch>
        </p:blipFill>
        <p:spPr>
          <a:xfrm>
            <a:off x="4480560" y="1353312"/>
            <a:ext cx="4197095" cy="3383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4"/>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Abstract</a:t>
            </a:r>
            <a:endParaRPr b="1" sz="3650">
              <a:solidFill>
                <a:schemeClr val="dk1"/>
              </a:solidFill>
              <a:latin typeface="Merriweather"/>
              <a:ea typeface="Merriweather"/>
              <a:cs typeface="Merriweather"/>
              <a:sym typeface="Merriweather"/>
            </a:endParaRPr>
          </a:p>
        </p:txBody>
      </p:sp>
      <p:sp>
        <p:nvSpPr>
          <p:cNvPr id="244" name="Google Shape;244;p34"/>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245" name="Google Shape;245;p34"/>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246" name="Google Shape;246;p34"/>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47" name="Google Shape;247;p34"/>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48" name="Google Shape;248;p34"/>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249" name="Google Shape;249;p34"/>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250" name="Google Shape;250;p34"/>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251" name="Google Shape;251;p34"/>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252" name="Google Shape;252;p34"/>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53" name="Google Shape;253;p34"/>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254" name="Google Shape;254;p34"/>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55" name="Google Shape;255;p34"/>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256" name="Google Shape;256;p34"/>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57" name="Google Shape;257;p34"/>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258" name="Google Shape;258;p34"/>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61"/>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562" name="Google Shape;562;p61"/>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563" name="Google Shape;563;p61"/>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564" name="Google Shape;564;p61"/>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65" name="Google Shape;565;p61"/>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566" name="Google Shape;566;p61"/>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567" name="Google Shape;567;p61"/>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568" name="Google Shape;568;p61"/>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Model Results</a:t>
            </a:r>
            <a:endParaRPr b="1" sz="3650">
              <a:solidFill>
                <a:schemeClr val="dk1"/>
              </a:solidFill>
              <a:latin typeface="Merriweather"/>
              <a:ea typeface="Merriweather"/>
              <a:cs typeface="Merriweather"/>
              <a:sym typeface="Merriweather"/>
            </a:endParaRPr>
          </a:p>
        </p:txBody>
      </p:sp>
      <p:sp>
        <p:nvSpPr>
          <p:cNvPr id="569" name="Google Shape;569;p61"/>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70" name="Google Shape;570;p61"/>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571" name="Google Shape;571;p61"/>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572" name="Google Shape;572;p61"/>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573" name="Google Shape;573;p61"/>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574" name="Google Shape;574;p61"/>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575" name="Google Shape;575;p61"/>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576" name="Google Shape;576;p61"/>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2" name="Google Shape;582;p62"/>
          <p:cNvSpPr txBox="1"/>
          <p:nvPr>
            <p:ph idx="1" type="subTitle"/>
          </p:nvPr>
        </p:nvSpPr>
        <p:spPr>
          <a:xfrm>
            <a:off x="975288" y="49875"/>
            <a:ext cx="7193400" cy="8772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sz="2250"/>
              <a:t>Phase 2 </a:t>
            </a:r>
            <a:r>
              <a:rPr lang="en" sz="2250"/>
              <a:t>Model Comparisons Across Evaluation Metrics</a:t>
            </a:r>
            <a:endParaRPr/>
          </a:p>
        </p:txBody>
      </p:sp>
      <p:graphicFrame>
        <p:nvGraphicFramePr>
          <p:cNvPr id="583" name="Google Shape;583;p62"/>
          <p:cNvGraphicFramePr/>
          <p:nvPr/>
        </p:nvGraphicFramePr>
        <p:xfrm>
          <a:off x="197388" y="1221200"/>
          <a:ext cx="3000000" cy="3000000"/>
        </p:xfrm>
        <a:graphic>
          <a:graphicData uri="http://schemas.openxmlformats.org/drawingml/2006/table">
            <a:tbl>
              <a:tblPr>
                <a:noFill/>
                <a:tableStyleId>{BB9234DE-A3F1-48EE-B8AC-FEAF9875C9AF}</a:tableStyleId>
              </a:tblPr>
              <a:tblGrid>
                <a:gridCol w="1444775"/>
                <a:gridCol w="839700"/>
                <a:gridCol w="887075"/>
                <a:gridCol w="946100"/>
                <a:gridCol w="924525"/>
                <a:gridCol w="868750"/>
                <a:gridCol w="946100"/>
                <a:gridCol w="904300"/>
                <a:gridCol w="987900"/>
              </a:tblGrid>
              <a:tr h="630425">
                <a:tc>
                  <a:txBody>
                    <a:bodyPr/>
                    <a:lstStyle/>
                    <a:p>
                      <a:pPr indent="0" lvl="0" marL="0" rtl="0" algn="ctr">
                        <a:spcBef>
                          <a:spcPts val="0"/>
                        </a:spcBef>
                        <a:spcAft>
                          <a:spcPts val="0"/>
                        </a:spcAft>
                        <a:buNone/>
                      </a:pPr>
                      <a:r>
                        <a:rPr b="1" lang="en" sz="1300">
                          <a:latin typeface="DM Sans"/>
                          <a:ea typeface="DM Sans"/>
                          <a:cs typeface="DM Sans"/>
                          <a:sym typeface="DM Sans"/>
                        </a:rPr>
                        <a:t>Model</a:t>
                      </a:r>
                      <a:endParaRPr b="1" sz="1300">
                        <a:latin typeface="DM Sans"/>
                        <a:ea typeface="DM Sans"/>
                        <a:cs typeface="DM Sans"/>
                        <a:sym typeface="DM Sans"/>
                      </a:endParaRPr>
                    </a:p>
                  </a:txBody>
                  <a:tcPr marT="91425" marB="91425" marR="91425" marL="91425" anchor="b"/>
                </a:tc>
                <a:tc>
                  <a:txBody>
                    <a:bodyPr/>
                    <a:lstStyle/>
                    <a:p>
                      <a:pPr indent="0" lvl="0" marL="0" rtl="0" algn="ctr">
                        <a:spcBef>
                          <a:spcPts val="0"/>
                        </a:spcBef>
                        <a:spcAft>
                          <a:spcPts val="0"/>
                        </a:spcAft>
                        <a:buNone/>
                      </a:pPr>
                      <a:r>
                        <a:rPr b="1" lang="en" sz="1200">
                          <a:latin typeface="DM Sans"/>
                          <a:ea typeface="DM Sans"/>
                          <a:cs typeface="DM Sans"/>
                          <a:sym typeface="DM Sans"/>
                        </a:rPr>
                        <a:t>Train F1</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Precision</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Recall</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Accuracy</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F1</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Precision</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Recall</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Accuracy</a:t>
                      </a:r>
                      <a:endParaRPr b="1" sz="1200">
                        <a:latin typeface="DM Sans"/>
                        <a:ea typeface="DM Sans"/>
                        <a:cs typeface="DM Sans"/>
                        <a:sym typeface="DM Sans"/>
                      </a:endParaRPr>
                    </a:p>
                  </a:txBody>
                  <a:tcPr marT="91425" marB="91425" marR="91425" marL="91425"/>
                </a:tc>
              </a:tr>
              <a:tr h="630425">
                <a:tc>
                  <a:txBody>
                    <a:bodyPr/>
                    <a:lstStyle/>
                    <a:p>
                      <a:pPr indent="0" lvl="0" marL="0" rtl="0" algn="l">
                        <a:spcBef>
                          <a:spcPts val="0"/>
                        </a:spcBef>
                        <a:spcAft>
                          <a:spcPts val="0"/>
                        </a:spcAft>
                        <a:buNone/>
                      </a:pPr>
                      <a:r>
                        <a:rPr lang="en" sz="1300">
                          <a:latin typeface="DM Sans"/>
                          <a:ea typeface="DM Sans"/>
                          <a:cs typeface="DM Sans"/>
                          <a:sym typeface="DM Sans"/>
                        </a:rPr>
                        <a:t>Decision Tree (Baseline)</a:t>
                      </a:r>
                      <a:endParaRPr sz="13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0.445</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0.505</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0.460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0.586</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0.586</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Logistic Regression</a:t>
                      </a:r>
                      <a:endParaRPr sz="13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0.520</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0.525</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0.582</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0.582</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0.537</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0.523</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0.561</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0.561</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Random Forest</a:t>
                      </a:r>
                      <a:endParaRPr sz="13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0.4240</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0.4492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0.4461</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0.3562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0.5968</a:t>
                      </a:r>
                      <a:endParaRPr b="1">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0.5968</a:t>
                      </a:r>
                      <a:endParaRPr b="1">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Random Forest (with Lasso Feature Selection)</a:t>
                      </a:r>
                      <a:endParaRPr sz="13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DM Sans"/>
                          <a:ea typeface="DM Sans"/>
                          <a:cs typeface="DM Sans"/>
                          <a:sym typeface="DM Sans"/>
                        </a:rPr>
                        <a:t>0.4490</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0.4935</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0.5715</a:t>
                      </a:r>
                      <a:endParaRPr>
                        <a:solidFill>
                          <a:schemeClr val="hlink"/>
                        </a:solidFill>
                        <a:latin typeface="DM Sans"/>
                        <a:ea typeface="DM Sans"/>
                        <a:cs typeface="DM Sans"/>
                        <a:sym typeface="DM Sans"/>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0.5715</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rPr>
                        <a:t>0.4597</a:t>
                      </a:r>
                      <a:endParaRPr>
                        <a:solidFill>
                          <a:schemeClr val="hlink"/>
                        </a:solidFill>
                      </a:endParaRPr>
                    </a:p>
                    <a:p>
                      <a:pPr indent="0" lvl="0" marL="0" rtl="0" algn="l">
                        <a:spcBef>
                          <a:spcPts val="0"/>
                        </a:spcBef>
                        <a:spcAft>
                          <a:spcPts val="0"/>
                        </a:spcAft>
                        <a:buNone/>
                      </a:pPr>
                      <a:r>
                        <a:t/>
                      </a:r>
                      <a:endParaRPr i="1" u="sng">
                        <a:latin typeface="Pacifico"/>
                        <a:ea typeface="Pacifico"/>
                        <a:cs typeface="Pacifico"/>
                        <a:sym typeface="Pacific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0.4297</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0.5958</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DM Sans"/>
                          <a:ea typeface="DM Sans"/>
                          <a:cs typeface="DM Sans"/>
                          <a:sym typeface="DM Sans"/>
                        </a:rPr>
                        <a:t>0.5958</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63"/>
          <p:cNvSpPr txBox="1"/>
          <p:nvPr>
            <p:ph idx="1" type="subTitle"/>
          </p:nvPr>
        </p:nvSpPr>
        <p:spPr>
          <a:xfrm>
            <a:off x="356125" y="-69050"/>
            <a:ext cx="8590500" cy="5310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sz="2250"/>
              <a:t>Phase 3 Model Comparisons Across Evaluation Metrics</a:t>
            </a:r>
            <a:endParaRPr/>
          </a:p>
        </p:txBody>
      </p:sp>
      <p:graphicFrame>
        <p:nvGraphicFramePr>
          <p:cNvPr id="590" name="Google Shape;590;p63"/>
          <p:cNvGraphicFramePr/>
          <p:nvPr/>
        </p:nvGraphicFramePr>
        <p:xfrm>
          <a:off x="197363" y="461950"/>
          <a:ext cx="3000000" cy="3000000"/>
        </p:xfrm>
        <a:graphic>
          <a:graphicData uri="http://schemas.openxmlformats.org/drawingml/2006/table">
            <a:tbl>
              <a:tblPr>
                <a:noFill/>
                <a:tableStyleId>{BB9234DE-A3F1-48EE-B8AC-FEAF9875C9AF}</a:tableStyleId>
              </a:tblPr>
              <a:tblGrid>
                <a:gridCol w="1641800"/>
                <a:gridCol w="764825"/>
                <a:gridCol w="843375"/>
                <a:gridCol w="754500"/>
                <a:gridCol w="938175"/>
                <a:gridCol w="762775"/>
                <a:gridCol w="884900"/>
                <a:gridCol w="869125"/>
                <a:gridCol w="949475"/>
              </a:tblGrid>
              <a:tr h="420350">
                <a:tc>
                  <a:txBody>
                    <a:bodyPr/>
                    <a:lstStyle/>
                    <a:p>
                      <a:pPr indent="0" lvl="0" marL="0" rtl="0" algn="ctr">
                        <a:spcBef>
                          <a:spcPts val="0"/>
                        </a:spcBef>
                        <a:spcAft>
                          <a:spcPts val="0"/>
                        </a:spcAft>
                        <a:buNone/>
                      </a:pPr>
                      <a:r>
                        <a:rPr b="1" lang="en" sz="1100">
                          <a:latin typeface="DM Sans"/>
                          <a:ea typeface="DM Sans"/>
                          <a:cs typeface="DM Sans"/>
                          <a:sym typeface="DM Sans"/>
                        </a:rPr>
                        <a:t>Model</a:t>
                      </a:r>
                      <a:endParaRPr b="1" sz="1100">
                        <a:latin typeface="DM Sans"/>
                        <a:ea typeface="DM Sans"/>
                        <a:cs typeface="DM Sans"/>
                        <a:sym typeface="DM Sans"/>
                      </a:endParaRPr>
                    </a:p>
                  </a:txBody>
                  <a:tcPr marT="91425" marB="91425" marR="91425" marL="91425" anchor="b"/>
                </a:tc>
                <a:tc>
                  <a:txBody>
                    <a:bodyPr/>
                    <a:lstStyle/>
                    <a:p>
                      <a:pPr indent="0" lvl="0" marL="0" rtl="0" algn="ctr">
                        <a:spcBef>
                          <a:spcPts val="0"/>
                        </a:spcBef>
                        <a:spcAft>
                          <a:spcPts val="0"/>
                        </a:spcAft>
                        <a:buNone/>
                      </a:pPr>
                      <a:r>
                        <a:rPr b="1" lang="en" sz="1000">
                          <a:latin typeface="DM Sans"/>
                          <a:ea typeface="DM Sans"/>
                          <a:cs typeface="DM Sans"/>
                          <a:sym typeface="DM Sans"/>
                        </a:rPr>
                        <a:t>Train F1</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Train Precision</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Train Recall</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Train Accuracy</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Test F1</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Test Precision</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Test Recall</a:t>
                      </a:r>
                      <a:endParaRPr b="1" sz="10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000">
                          <a:latin typeface="DM Sans"/>
                          <a:ea typeface="DM Sans"/>
                          <a:cs typeface="DM Sans"/>
                          <a:sym typeface="DM Sans"/>
                        </a:rPr>
                        <a:t>Test Accuracy</a:t>
                      </a:r>
                      <a:endParaRPr b="1" sz="1000">
                        <a:latin typeface="DM Sans"/>
                        <a:ea typeface="DM Sans"/>
                        <a:cs typeface="DM Sans"/>
                        <a:sym typeface="DM Sans"/>
                      </a:endParaRPr>
                    </a:p>
                  </a:txBody>
                  <a:tcPr marT="91425" marB="91425" marR="91425" marL="91425"/>
                </a:tc>
              </a:tr>
              <a:tr h="420350">
                <a:tc>
                  <a:txBody>
                    <a:bodyPr/>
                    <a:lstStyle/>
                    <a:p>
                      <a:pPr indent="0" lvl="0" marL="0" rtl="0" algn="l">
                        <a:spcBef>
                          <a:spcPts val="0"/>
                        </a:spcBef>
                        <a:spcAft>
                          <a:spcPts val="0"/>
                        </a:spcAft>
                        <a:buNone/>
                      </a:pPr>
                      <a:r>
                        <a:rPr lang="en" sz="1000">
                          <a:solidFill>
                            <a:schemeClr val="hlink"/>
                          </a:solidFill>
                          <a:latin typeface="DM Sans"/>
                          <a:ea typeface="DM Sans"/>
                          <a:cs typeface="DM Sans"/>
                          <a:sym typeface="DM Sans"/>
                        </a:rPr>
                        <a:t>Logistic Regression w/under-sampling</a:t>
                      </a:r>
                      <a:endParaRPr sz="1000">
                        <a:solidFill>
                          <a:schemeClr val="hlink"/>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0.450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0.451</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0.455</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0.455</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0.493</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0.537</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0.479</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0.479</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420350">
                <a:tc>
                  <a:txBody>
                    <a:bodyPr/>
                    <a:lstStyle/>
                    <a:p>
                      <a:pPr indent="0" lvl="0" marL="0" rtl="0" algn="l">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Logistic Regression w/over-sampling</a:t>
                      </a:r>
                      <a:endParaRPr sz="1000">
                        <a:solidFill>
                          <a:schemeClr val="hlink"/>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0.461</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0.470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0.481</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0.481</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0.542</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0.545</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0.550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latin typeface="DM Sans"/>
                          <a:ea typeface="DM Sans"/>
                          <a:cs typeface="DM Sans"/>
                          <a:sym typeface="DM Sans"/>
                        </a:rPr>
                        <a:t>0.553</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420350">
                <a:tc>
                  <a:txBody>
                    <a:bodyPr/>
                    <a:lstStyle/>
                    <a:p>
                      <a:pPr indent="0" lvl="0" marL="0" rtl="0" algn="l">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Random Forest w/under-samping</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0.545</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0.552</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0.550</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0.550</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0.500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0.545</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0.480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0.480</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20350">
                <a:tc>
                  <a:txBody>
                    <a:bodyPr/>
                    <a:lstStyle/>
                    <a:p>
                      <a:pPr indent="0" lvl="0" marL="0" rtl="0" algn="l">
                        <a:spcBef>
                          <a:spcPts val="0"/>
                        </a:spcBef>
                        <a:spcAft>
                          <a:spcPts val="0"/>
                        </a:spcAft>
                        <a:buNone/>
                      </a:pPr>
                      <a:r>
                        <a:rPr lang="en" sz="1000">
                          <a:solidFill>
                            <a:schemeClr val="hlink"/>
                          </a:solidFill>
                          <a:latin typeface="DM Sans"/>
                          <a:ea typeface="DM Sans"/>
                          <a:cs typeface="DM Sans"/>
                          <a:sym typeface="DM Sans"/>
                        </a:rPr>
                        <a:t>Random Forest w/ over-sampling</a:t>
                      </a:r>
                      <a:endParaRPr sz="1000">
                        <a:solidFill>
                          <a:schemeClr val="hlink"/>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0.446</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0.476</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0.483</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0.483</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0.544</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0.543</a:t>
                      </a:r>
                      <a:endParaRPr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0.575</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b="1" lang="en" sz="1000">
                          <a:solidFill>
                            <a:schemeClr val="hlink"/>
                          </a:solidFill>
                          <a:latin typeface="DM Sans"/>
                          <a:ea typeface="DM Sans"/>
                          <a:cs typeface="DM Sans"/>
                          <a:sym typeface="DM Sans"/>
                        </a:rPr>
                        <a:t>0.575</a:t>
                      </a:r>
                      <a:endParaRPr b="1" sz="10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0350">
                <a:tc>
                  <a:txBody>
                    <a:bodyPr/>
                    <a:lstStyle/>
                    <a:p>
                      <a:pPr indent="0" lvl="0" marL="0" rtl="0" algn="l">
                        <a:spcBef>
                          <a:spcPts val="0"/>
                        </a:spcBef>
                        <a:spcAft>
                          <a:spcPts val="0"/>
                        </a:spcAft>
                        <a:buNone/>
                      </a:pPr>
                      <a:r>
                        <a:rPr lang="en" sz="1000">
                          <a:latin typeface="DM Sans"/>
                          <a:ea typeface="DM Sans"/>
                          <a:cs typeface="DM Sans"/>
                          <a:sym typeface="DM Sans"/>
                        </a:rPr>
                        <a:t>MLP 1 w/ under-sampling</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0.454</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0.460</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0.462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0.462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0.503</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DM Sans"/>
                          <a:ea typeface="DM Sans"/>
                          <a:cs typeface="DM Sans"/>
                          <a:sym typeface="DM Sans"/>
                        </a:rPr>
                        <a:t>0.548</a:t>
                      </a:r>
                      <a:endParaRPr b="1"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0.488</a:t>
                      </a:r>
                      <a:endParaRPr sz="1000">
                        <a:solidFill>
                          <a:schemeClr val="dk2"/>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0.488</a:t>
                      </a:r>
                      <a:endParaRPr b="1"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0350">
                <a:tc>
                  <a:txBody>
                    <a:bodyPr/>
                    <a:lstStyle/>
                    <a:p>
                      <a:pPr indent="0" lvl="0" marL="0" rtl="0" algn="l">
                        <a:spcBef>
                          <a:spcPts val="0"/>
                        </a:spcBef>
                        <a:spcAft>
                          <a:spcPts val="0"/>
                        </a:spcAft>
                        <a:buNone/>
                      </a:pPr>
                      <a:r>
                        <a:rPr lang="en" sz="1000">
                          <a:latin typeface="DM Sans"/>
                          <a:ea typeface="DM Sans"/>
                          <a:cs typeface="DM Sans"/>
                          <a:sym typeface="DM Sans"/>
                        </a:rPr>
                        <a:t>MLP 2 w/ under-sampling</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0.442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latin typeface="DM Sans"/>
                          <a:ea typeface="DM Sans"/>
                          <a:cs typeface="DM Sans"/>
                          <a:sym typeface="DM Sans"/>
                        </a:rPr>
                        <a:t>0.452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0.457</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0.457</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0.502</a:t>
                      </a:r>
                      <a:endParaRPr sz="1000">
                        <a:solidFill>
                          <a:schemeClr val="hlink"/>
                        </a:solidFill>
                        <a:latin typeface="DM Sans"/>
                        <a:ea typeface="DM Sans"/>
                        <a:cs typeface="DM Sans"/>
                        <a:sym typeface="DM Sans"/>
                      </a:endParaRPr>
                    </a:p>
                    <a:p>
                      <a:pPr indent="0" lvl="0" marL="0" rtl="0" algn="l">
                        <a:spcBef>
                          <a:spcPts val="0"/>
                        </a:spcBef>
                        <a:spcAft>
                          <a:spcPts val="0"/>
                        </a:spcAft>
                        <a:buNone/>
                      </a:pPr>
                      <a:r>
                        <a:t/>
                      </a:r>
                      <a:endParaRPr i="1" sz="1000" u="sng">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0.542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0.491</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0.491</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3375">
                <a:tc>
                  <a:txBody>
                    <a:bodyPr/>
                    <a:lstStyle/>
                    <a:p>
                      <a:pPr indent="0" lvl="0" marL="0" rtl="0" algn="l">
                        <a:spcBef>
                          <a:spcPts val="0"/>
                        </a:spcBef>
                        <a:spcAft>
                          <a:spcPts val="0"/>
                        </a:spcAft>
                        <a:buNone/>
                      </a:pPr>
                      <a:r>
                        <a:rPr lang="en" sz="1000">
                          <a:latin typeface="DM Sans"/>
                          <a:ea typeface="DM Sans"/>
                          <a:cs typeface="DM Sans"/>
                          <a:sym typeface="DM Sans"/>
                        </a:rPr>
                        <a:t>MLP 1 w/ over-sampling</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0.456</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0.469</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0.481</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0.481</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0.539</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0.543</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0.549</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0.549</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0350">
                <a:tc>
                  <a:txBody>
                    <a:bodyPr/>
                    <a:lstStyle/>
                    <a:p>
                      <a:pPr indent="0" lvl="0" marL="0" rtl="0" algn="l">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MLP 2 w/ over-sampling</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0.384</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0.465</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0.471</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0.471</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0.491</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DM Sans"/>
                          <a:ea typeface="DM Sans"/>
                          <a:cs typeface="DM Sans"/>
                          <a:sym typeface="DM Sans"/>
                        </a:rPr>
                        <a:t>0.538</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0.541</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0.541</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2425">
                <a:tc>
                  <a:txBody>
                    <a:bodyPr/>
                    <a:lstStyle/>
                    <a:p>
                      <a:pPr indent="0" lvl="0" marL="0" rtl="0" algn="l">
                        <a:spcBef>
                          <a:spcPts val="0"/>
                        </a:spcBef>
                        <a:spcAft>
                          <a:spcPts val="0"/>
                        </a:spcAft>
                        <a:buNone/>
                      </a:pPr>
                      <a:r>
                        <a:rPr lang="en" sz="1000">
                          <a:solidFill>
                            <a:schemeClr val="hlink"/>
                          </a:solidFill>
                          <a:latin typeface="DM Sans"/>
                          <a:ea typeface="DM Sans"/>
                          <a:cs typeface="DM Sans"/>
                          <a:sym typeface="DM Sans"/>
                        </a:rPr>
                        <a:t>MLP 1 w/ over-sampling and PCA</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0.455</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0.467</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DM Sans"/>
                          <a:ea typeface="DM Sans"/>
                          <a:cs typeface="DM Sans"/>
                          <a:sym typeface="DM Sans"/>
                        </a:rPr>
                        <a:t>0.479</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sz="1000">
                          <a:solidFill>
                            <a:schemeClr val="hlink"/>
                          </a:solidFill>
                          <a:latin typeface="DM Sans"/>
                          <a:ea typeface="DM Sans"/>
                          <a:cs typeface="DM Sans"/>
                          <a:sym typeface="DM Sans"/>
                        </a:rPr>
                        <a:t>0.479</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0.534</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DM Sans"/>
                          <a:ea typeface="DM Sans"/>
                          <a:cs typeface="DM Sans"/>
                          <a:sym typeface="DM Sans"/>
                        </a:rPr>
                        <a:t>0.542</a:t>
                      </a:r>
                      <a:endParaRPr sz="10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0.547</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solidFill>
                            <a:schemeClr val="hlink"/>
                          </a:solidFill>
                          <a:latin typeface="DM Sans"/>
                          <a:ea typeface="DM Sans"/>
                          <a:cs typeface="DM Sans"/>
                          <a:sym typeface="DM Sans"/>
                        </a:rPr>
                        <a:t>0.547</a:t>
                      </a:r>
                      <a:endParaRPr sz="1000">
                        <a:solidFill>
                          <a:schemeClr val="hlink"/>
                        </a:solidFill>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64"/>
          <p:cNvSpPr txBox="1"/>
          <p:nvPr>
            <p:ph idx="1" type="subTitle"/>
          </p:nvPr>
        </p:nvSpPr>
        <p:spPr>
          <a:xfrm>
            <a:off x="975300" y="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Phase 3 Hyperparameters</a:t>
            </a:r>
            <a:endParaRPr sz="1600">
              <a:solidFill>
                <a:srgbClr val="000000"/>
              </a:solidFill>
              <a:latin typeface="DM Sans"/>
              <a:ea typeface="DM Sans"/>
              <a:cs typeface="DM Sans"/>
              <a:sym typeface="DM Sans"/>
            </a:endParaRPr>
          </a:p>
        </p:txBody>
      </p:sp>
      <p:graphicFrame>
        <p:nvGraphicFramePr>
          <p:cNvPr id="597" name="Google Shape;597;p64"/>
          <p:cNvGraphicFramePr/>
          <p:nvPr/>
        </p:nvGraphicFramePr>
        <p:xfrm>
          <a:off x="432975" y="618675"/>
          <a:ext cx="3000000" cy="3000000"/>
        </p:xfrm>
        <a:graphic>
          <a:graphicData uri="http://schemas.openxmlformats.org/drawingml/2006/table">
            <a:tbl>
              <a:tblPr>
                <a:noFill/>
                <a:tableStyleId>{BB9234DE-A3F1-48EE-B8AC-FEAF9875C9AF}</a:tableStyleId>
              </a:tblPr>
              <a:tblGrid>
                <a:gridCol w="1855525"/>
                <a:gridCol w="2939525"/>
              </a:tblGrid>
              <a:tr h="584125">
                <a:tc>
                  <a:txBody>
                    <a:bodyPr/>
                    <a:lstStyle/>
                    <a:p>
                      <a:pPr indent="0" lvl="0" marL="0" rtl="0" algn="ctr">
                        <a:spcBef>
                          <a:spcPts val="0"/>
                        </a:spcBef>
                        <a:spcAft>
                          <a:spcPts val="0"/>
                        </a:spcAft>
                        <a:buNone/>
                      </a:pPr>
                      <a:r>
                        <a:rPr b="1" lang="en">
                          <a:latin typeface="DM Sans"/>
                          <a:ea typeface="DM Sans"/>
                          <a:cs typeface="DM Sans"/>
                          <a:sym typeface="DM Sans"/>
                        </a:rPr>
                        <a:t>Model</a:t>
                      </a:r>
                      <a:endParaRPr b="1">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a:latin typeface="DM Sans"/>
                          <a:ea typeface="DM Sans"/>
                          <a:cs typeface="DM Sans"/>
                          <a:sym typeface="DM Sans"/>
                        </a:rPr>
                        <a:t>Hyperparameters</a:t>
                      </a:r>
                      <a:endParaRPr b="1">
                        <a:latin typeface="DM Sans"/>
                        <a:ea typeface="DM Sans"/>
                        <a:cs typeface="DM Sans"/>
                        <a:sym typeface="DM Sans"/>
                      </a:endParaRPr>
                    </a:p>
                  </a:txBody>
                  <a:tcPr marT="91425" marB="91425" marR="91425" marL="91425"/>
                </a:tc>
              </a:tr>
              <a:tr h="879600">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Logistic Regression </a:t>
                      </a:r>
                      <a:endParaRPr>
                        <a:solidFill>
                          <a:schemeClr val="hlink"/>
                        </a:solidFill>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maxIter=300, </a:t>
                      </a:r>
                      <a:r>
                        <a:rPr lang="en">
                          <a:solidFill>
                            <a:schemeClr val="hlink"/>
                          </a:solidFill>
                          <a:latin typeface="DM Sans"/>
                          <a:ea typeface="DM Sans"/>
                          <a:cs typeface="DM Sans"/>
                          <a:sym typeface="DM Sans"/>
                        </a:rPr>
                        <a:t>regParam=0.10, elasticNetParam=0.0</a:t>
                      </a:r>
                      <a:endParaRPr>
                        <a:solidFill>
                          <a:schemeClr val="hlink"/>
                        </a:solidFill>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txBody>
                  <a:tcPr marT="91425" marB="91425" marR="91425" marL="91425"/>
                </a:tc>
              </a:tr>
              <a:tr h="751350">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Random Forest w/under-sampling</a:t>
                      </a:r>
                      <a:endParaRPr>
                        <a:solidFill>
                          <a:schemeClr val="hlink"/>
                        </a:solidFill>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numTrees=20, maxDepth=15</a:t>
                      </a:r>
                      <a:endParaRPr>
                        <a:latin typeface="DM Sans"/>
                        <a:ea typeface="DM Sans"/>
                        <a:cs typeface="DM Sans"/>
                        <a:sym typeface="DM Sans"/>
                      </a:endParaRPr>
                    </a:p>
                  </a:txBody>
                  <a:tcPr marT="91425" marB="91425" marR="91425" marL="91425"/>
                </a:tc>
              </a:tr>
              <a:tr h="751350">
                <a:tc>
                  <a:txBody>
                    <a:bodyPr/>
                    <a:lstStyle/>
                    <a:p>
                      <a:pPr indent="0" lvl="0" marL="0" rtl="0" algn="ctr">
                        <a:spcBef>
                          <a:spcPts val="0"/>
                        </a:spcBef>
                        <a:spcAft>
                          <a:spcPts val="0"/>
                        </a:spcAft>
                        <a:buNone/>
                      </a:pPr>
                      <a:r>
                        <a:rPr lang="en">
                          <a:solidFill>
                            <a:schemeClr val="hlink"/>
                          </a:solidFill>
                          <a:latin typeface="DM Sans"/>
                          <a:ea typeface="DM Sans"/>
                          <a:cs typeface="DM Sans"/>
                          <a:sym typeface="DM Sans"/>
                        </a:rPr>
                        <a:t>Random Forest w/over-sampling</a:t>
                      </a:r>
                      <a:endParaRPr>
                        <a:solidFill>
                          <a:schemeClr val="hlink"/>
                        </a:solidFill>
                        <a:latin typeface="DM Sans"/>
                        <a:ea typeface="DM Sans"/>
                        <a:cs typeface="DM Sans"/>
                        <a:sym typeface="DM Sans"/>
                      </a:endParaRPr>
                    </a:p>
                    <a:p>
                      <a:pPr indent="0" lvl="0" marL="0" rtl="0" algn="ctr">
                        <a:spcBef>
                          <a:spcPts val="0"/>
                        </a:spcBef>
                        <a:spcAft>
                          <a:spcPts val="0"/>
                        </a:spcAft>
                        <a:buNone/>
                      </a:pPr>
                      <a:r>
                        <a:rPr lang="en">
                          <a:solidFill>
                            <a:schemeClr val="hlink"/>
                          </a:solidFill>
                          <a:latin typeface="DM Sans"/>
                          <a:ea typeface="DM Sans"/>
                          <a:cs typeface="DM Sans"/>
                          <a:sym typeface="DM Sans"/>
                        </a:rPr>
                        <a:t>(Best Model)</a:t>
                      </a:r>
                      <a:endParaRPr>
                        <a:solidFill>
                          <a:schemeClr val="hlink"/>
                        </a:solidFill>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n">
                          <a:solidFill>
                            <a:schemeClr val="hlink"/>
                          </a:solidFill>
                          <a:latin typeface="DM Sans"/>
                          <a:ea typeface="DM Sans"/>
                          <a:cs typeface="DM Sans"/>
                          <a:sym typeface="DM Sans"/>
                        </a:rPr>
                        <a:t>numTrees=15, maxDepth=10</a:t>
                      </a:r>
                      <a:endParaRPr>
                        <a:solidFill>
                          <a:schemeClr val="hlink"/>
                        </a:solidFill>
                        <a:latin typeface="DM Sans"/>
                        <a:ea typeface="DM Sans"/>
                        <a:cs typeface="DM Sans"/>
                        <a:sym typeface="DM Sans"/>
                      </a:endParaRPr>
                    </a:p>
                  </a:txBody>
                  <a:tcPr marT="91425" marB="91425" marR="91425" marL="91425"/>
                </a:tc>
              </a:tr>
              <a:tr h="697450">
                <a:tc>
                  <a:txBody>
                    <a:bodyPr/>
                    <a:lstStyle/>
                    <a:p>
                      <a:pPr indent="0" lvl="0" marL="0" rtl="0" algn="ctr">
                        <a:spcBef>
                          <a:spcPts val="0"/>
                        </a:spcBef>
                        <a:spcAft>
                          <a:spcPts val="0"/>
                        </a:spcAft>
                        <a:buNone/>
                      </a:pPr>
                      <a:r>
                        <a:rPr lang="en">
                          <a:latin typeface="DM Sans"/>
                          <a:ea typeface="DM Sans"/>
                          <a:cs typeface="DM Sans"/>
                          <a:sym typeface="DM Sans"/>
                        </a:rPr>
                        <a:t>MLP 1 and 2</a:t>
                      </a:r>
                      <a:endParaRPr>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n">
                          <a:latin typeface="DM Sans"/>
                          <a:ea typeface="DM Sans"/>
                          <a:cs typeface="DM Sans"/>
                          <a:sym typeface="DM Sans"/>
                        </a:rPr>
                        <a:t>maxIter=50, StepSize=0.05</a:t>
                      </a:r>
                      <a:endParaRPr>
                        <a:latin typeface="DM Sans"/>
                        <a:ea typeface="DM Sans"/>
                        <a:cs typeface="DM Sans"/>
                        <a:sym typeface="DM Sans"/>
                      </a:endParaRPr>
                    </a:p>
                  </a:txBody>
                  <a:tcPr marT="91425" marB="91425" marR="91425" marL="91425"/>
                </a:tc>
              </a:tr>
            </a:tbl>
          </a:graphicData>
        </a:graphic>
      </p:graphicFrame>
      <p:pic>
        <p:nvPicPr>
          <p:cNvPr id="598" name="Google Shape;598;p64"/>
          <p:cNvPicPr preferRelativeResize="0"/>
          <p:nvPr/>
        </p:nvPicPr>
        <p:blipFill>
          <a:blip r:embed="rId3">
            <a:alphaModFix/>
          </a:blip>
          <a:stretch>
            <a:fillRect/>
          </a:stretch>
        </p:blipFill>
        <p:spPr>
          <a:xfrm>
            <a:off x="5730262" y="1421375"/>
            <a:ext cx="2950126" cy="2300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65"/>
          <p:cNvSpPr txBox="1"/>
          <p:nvPr>
            <p:ph idx="1" type="body"/>
          </p:nvPr>
        </p:nvSpPr>
        <p:spPr>
          <a:xfrm>
            <a:off x="152150" y="1152475"/>
            <a:ext cx="3904800" cy="383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Individual Class Metrics:</a:t>
            </a:r>
            <a:endParaRPr sz="1400"/>
          </a:p>
          <a:p>
            <a:pPr indent="-317500" lvl="1" marL="914400" rtl="0" algn="l">
              <a:spcBef>
                <a:spcPts val="0"/>
              </a:spcBef>
              <a:spcAft>
                <a:spcPts val="0"/>
              </a:spcAft>
              <a:buSzPts val="1400"/>
              <a:buChar char="○"/>
            </a:pPr>
            <a:r>
              <a:rPr lang="en" sz="1400"/>
              <a:t>Early:</a:t>
            </a:r>
            <a:endParaRPr sz="1400"/>
          </a:p>
          <a:p>
            <a:pPr indent="-317500" lvl="2" marL="1371600" rtl="0" algn="l">
              <a:spcBef>
                <a:spcPts val="0"/>
              </a:spcBef>
              <a:spcAft>
                <a:spcPts val="0"/>
              </a:spcAft>
              <a:buSzPts val="1400"/>
              <a:buChar char="■"/>
            </a:pPr>
            <a:r>
              <a:rPr lang="en" sz="1400"/>
              <a:t>Precision: 66.42%</a:t>
            </a:r>
            <a:endParaRPr sz="1400"/>
          </a:p>
          <a:p>
            <a:pPr indent="-317500" lvl="2" marL="1371600" rtl="0" algn="l">
              <a:spcBef>
                <a:spcPts val="0"/>
              </a:spcBef>
              <a:spcAft>
                <a:spcPts val="0"/>
              </a:spcAft>
              <a:buSzPts val="1400"/>
              <a:buChar char="■"/>
            </a:pPr>
            <a:r>
              <a:rPr lang="en" sz="1400"/>
              <a:t>Recall: 79.67%</a:t>
            </a:r>
            <a:endParaRPr sz="1400"/>
          </a:p>
          <a:p>
            <a:pPr indent="-317500" lvl="1" marL="914400" rtl="0" algn="l">
              <a:spcBef>
                <a:spcPts val="0"/>
              </a:spcBef>
              <a:spcAft>
                <a:spcPts val="0"/>
              </a:spcAft>
              <a:buSzPts val="1400"/>
              <a:buChar char="○"/>
            </a:pPr>
            <a:r>
              <a:rPr lang="en" sz="1400"/>
              <a:t>On-Time:</a:t>
            </a:r>
            <a:endParaRPr sz="1400"/>
          </a:p>
          <a:p>
            <a:pPr indent="-317500" lvl="2" marL="1371600" rtl="0" algn="l">
              <a:spcBef>
                <a:spcPts val="0"/>
              </a:spcBef>
              <a:spcAft>
                <a:spcPts val="0"/>
              </a:spcAft>
              <a:buSzPts val="1400"/>
              <a:buChar char="■"/>
            </a:pPr>
            <a:r>
              <a:rPr lang="en" sz="1400"/>
              <a:t>Precision: 39.15%</a:t>
            </a:r>
            <a:endParaRPr sz="1400"/>
          </a:p>
          <a:p>
            <a:pPr indent="-317500" lvl="2" marL="1371600" rtl="0" algn="l">
              <a:spcBef>
                <a:spcPts val="0"/>
              </a:spcBef>
              <a:spcAft>
                <a:spcPts val="0"/>
              </a:spcAft>
              <a:buSzPts val="1400"/>
              <a:buChar char="■"/>
            </a:pPr>
            <a:r>
              <a:rPr lang="en" sz="1400"/>
              <a:t>Recall: 15.31%</a:t>
            </a:r>
            <a:endParaRPr sz="1400"/>
          </a:p>
          <a:p>
            <a:pPr indent="-317500" lvl="1" marL="914400" rtl="0" algn="l">
              <a:spcBef>
                <a:spcPts val="0"/>
              </a:spcBef>
              <a:spcAft>
                <a:spcPts val="0"/>
              </a:spcAft>
              <a:buSzPts val="1400"/>
              <a:buChar char="○"/>
            </a:pPr>
            <a:r>
              <a:rPr lang="en" sz="1400"/>
              <a:t>Delayed:</a:t>
            </a:r>
            <a:endParaRPr sz="1400"/>
          </a:p>
          <a:p>
            <a:pPr indent="-317500" lvl="2" marL="1371600" rtl="0" algn="l">
              <a:spcBef>
                <a:spcPts val="0"/>
              </a:spcBef>
              <a:spcAft>
                <a:spcPts val="0"/>
              </a:spcAft>
              <a:buSzPts val="1400"/>
              <a:buChar char="■"/>
            </a:pPr>
            <a:r>
              <a:rPr lang="en" sz="1400"/>
              <a:t>Precision: 33.59%</a:t>
            </a:r>
            <a:endParaRPr sz="1400"/>
          </a:p>
          <a:p>
            <a:pPr indent="-317500" lvl="2" marL="1371600" rtl="0" algn="l">
              <a:spcBef>
                <a:spcPts val="0"/>
              </a:spcBef>
              <a:spcAft>
                <a:spcPts val="0"/>
              </a:spcAft>
              <a:buSzPts val="1400"/>
              <a:buChar char="■"/>
            </a:pPr>
            <a:r>
              <a:rPr lang="en" sz="1400"/>
              <a:t>Recall: 36.28%</a:t>
            </a:r>
            <a:endParaRPr sz="1400"/>
          </a:p>
          <a:p>
            <a:pPr indent="-317500" lvl="0" marL="457200" rtl="0" algn="l">
              <a:spcBef>
                <a:spcPts val="0"/>
              </a:spcBef>
              <a:spcAft>
                <a:spcPts val="0"/>
              </a:spcAft>
              <a:buSzPts val="1400"/>
              <a:buChar char="●"/>
            </a:pPr>
            <a:r>
              <a:rPr lang="en" sz="1400"/>
              <a:t>Even with class balancing techniques we still struggled with predicting the On-Time and Delayed classes</a:t>
            </a:r>
            <a:endParaRPr sz="1400"/>
          </a:p>
        </p:txBody>
      </p:sp>
      <p:sp>
        <p:nvSpPr>
          <p:cNvPr id="605" name="Google Shape;60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Model (RF w/ Over-Sampling)</a:t>
            </a:r>
            <a:endParaRPr/>
          </a:p>
        </p:txBody>
      </p:sp>
      <p:pic>
        <p:nvPicPr>
          <p:cNvPr id="606" name="Google Shape;606;p65"/>
          <p:cNvPicPr preferRelativeResize="0"/>
          <p:nvPr/>
        </p:nvPicPr>
        <p:blipFill>
          <a:blip r:embed="rId3">
            <a:alphaModFix/>
          </a:blip>
          <a:stretch>
            <a:fillRect/>
          </a:stretch>
        </p:blipFill>
        <p:spPr>
          <a:xfrm>
            <a:off x="4721600" y="1152475"/>
            <a:ext cx="4110707" cy="349602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66"/>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613" name="Google Shape;613;p66"/>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614" name="Google Shape;614;p66"/>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615" name="Google Shape;615;p66"/>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16" name="Google Shape;616;p66"/>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617" name="Google Shape;617;p66"/>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618" name="Google Shape;618;p66"/>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619" name="Google Shape;619;p66"/>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620" name="Google Shape;620;p66"/>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621" name="Google Shape;621;p66"/>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622" name="Google Shape;622;p66"/>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623" name="Google Shape;623;p66"/>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624" name="Google Shape;624;p66"/>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Conclusion</a:t>
            </a:r>
            <a:endParaRPr b="1" sz="3650">
              <a:solidFill>
                <a:schemeClr val="dk1"/>
              </a:solidFill>
              <a:latin typeface="Merriweather"/>
              <a:ea typeface="Merriweather"/>
              <a:cs typeface="Merriweather"/>
              <a:sym typeface="Merriweather"/>
            </a:endParaRPr>
          </a:p>
        </p:txBody>
      </p:sp>
      <p:sp>
        <p:nvSpPr>
          <p:cNvPr id="625" name="Google Shape;625;p66"/>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626" name="Google Shape;626;p66"/>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627" name="Google Shape;627;p66"/>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33" name="Google Shape;633;p67"/>
          <p:cNvSpPr txBox="1"/>
          <p:nvPr>
            <p:ph idx="1" type="body"/>
          </p:nvPr>
        </p:nvSpPr>
        <p:spPr>
          <a:xfrm>
            <a:off x="311700" y="1152475"/>
            <a:ext cx="81267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b="1" lang="en" sz="1400"/>
              <a:t>Designed for Scalability:</a:t>
            </a:r>
            <a:endParaRPr b="1" sz="1400"/>
          </a:p>
          <a:p>
            <a:pPr indent="-310832" lvl="1" marL="914400" rtl="0" algn="l">
              <a:spcBef>
                <a:spcPts val="0"/>
              </a:spcBef>
              <a:spcAft>
                <a:spcPts val="0"/>
              </a:spcAft>
              <a:buSzPct val="100000"/>
              <a:buChar char="○"/>
            </a:pPr>
            <a:r>
              <a:rPr lang="en" sz="1400"/>
              <a:t>Built a distributed, modular pipeline with strong data leakage prevention (e.g., fold-specific transformations, target encoding isolation).</a:t>
            </a:r>
            <a:endParaRPr sz="1400"/>
          </a:p>
          <a:p>
            <a:pPr indent="-310832" lvl="1" marL="914400" rtl="0" algn="l">
              <a:spcBef>
                <a:spcPts val="0"/>
              </a:spcBef>
              <a:spcAft>
                <a:spcPts val="0"/>
              </a:spcAft>
              <a:buSzPct val="100000"/>
              <a:buChar char="○"/>
            </a:pPr>
            <a:r>
              <a:rPr lang="en" sz="1400"/>
              <a:t>Compared multiple hyperparameter tuning strategies (</a:t>
            </a:r>
            <a:r>
              <a:rPr lang="en" sz="1400"/>
              <a:t>Grid Search, Random Search, and Bayesian Optimization)</a:t>
            </a:r>
            <a:r>
              <a:rPr lang="en" sz="1400"/>
              <a:t> to balance performance with runtime efficiency.</a:t>
            </a:r>
            <a:endParaRPr sz="1400"/>
          </a:p>
          <a:p>
            <a:pPr indent="-310832" lvl="0" marL="457200" rtl="0" algn="l">
              <a:spcBef>
                <a:spcPts val="0"/>
              </a:spcBef>
              <a:spcAft>
                <a:spcPts val="0"/>
              </a:spcAft>
              <a:buSzPct val="100000"/>
              <a:buChar char="●"/>
            </a:pPr>
            <a:r>
              <a:rPr b="1" lang="en" sz="1400"/>
              <a:t>Best Model</a:t>
            </a:r>
            <a:r>
              <a:rPr b="1" lang="en" sz="1400"/>
              <a:t>:</a:t>
            </a:r>
            <a:endParaRPr sz="1400"/>
          </a:p>
          <a:p>
            <a:pPr indent="-310832" lvl="1" marL="914400" rtl="0" algn="l">
              <a:spcBef>
                <a:spcPts val="0"/>
              </a:spcBef>
              <a:spcAft>
                <a:spcPts val="0"/>
              </a:spcAft>
              <a:buSzPct val="100000"/>
              <a:buChar char="○"/>
            </a:pPr>
            <a:r>
              <a:rPr lang="en" sz="1400"/>
              <a:t>Our Random Forest classifier with oversampling achieved the best performance (Test F1 = 54.4%) with high accuracy for Early departures (the majority class).</a:t>
            </a:r>
            <a:endParaRPr sz="1400"/>
          </a:p>
          <a:p>
            <a:pPr indent="-310832" lvl="0" marL="457200" rtl="0" algn="l">
              <a:spcBef>
                <a:spcPts val="0"/>
              </a:spcBef>
              <a:spcAft>
                <a:spcPts val="0"/>
              </a:spcAft>
              <a:buSzPct val="100000"/>
              <a:buChar char="●"/>
            </a:pPr>
            <a:r>
              <a:rPr b="1" lang="en" sz="1400"/>
              <a:t>Performance Gaps:</a:t>
            </a:r>
            <a:endParaRPr b="1" sz="1400"/>
          </a:p>
          <a:p>
            <a:pPr indent="-310832" lvl="1" marL="914400" rtl="0" algn="l">
              <a:spcBef>
                <a:spcPts val="0"/>
              </a:spcBef>
              <a:spcAft>
                <a:spcPts val="0"/>
              </a:spcAft>
              <a:buSzPct val="100000"/>
              <a:buChar char="○"/>
            </a:pPr>
            <a:r>
              <a:rPr lang="en" sz="1400"/>
              <a:t>Class imbalance remains a key challenge—strong performance for Early, but On-Time and Delayed classes need improvement.</a:t>
            </a:r>
            <a:endParaRPr sz="1400"/>
          </a:p>
          <a:p>
            <a:pPr indent="-310832" lvl="0" marL="457200" rtl="0" algn="l">
              <a:spcBef>
                <a:spcPts val="0"/>
              </a:spcBef>
              <a:spcAft>
                <a:spcPts val="0"/>
              </a:spcAft>
              <a:buSzPct val="100000"/>
              <a:buChar char="●"/>
            </a:pPr>
            <a:r>
              <a:rPr b="1" lang="en" sz="1400"/>
              <a:t>Operational Value: </a:t>
            </a:r>
            <a:endParaRPr sz="1400"/>
          </a:p>
          <a:p>
            <a:pPr indent="-310832" lvl="1" marL="914400" rtl="0" algn="l">
              <a:spcBef>
                <a:spcPts val="0"/>
              </a:spcBef>
              <a:spcAft>
                <a:spcPts val="0"/>
              </a:spcAft>
              <a:buSzPct val="100000"/>
              <a:buChar char="○"/>
            </a:pPr>
            <a:r>
              <a:rPr lang="en" sz="1400"/>
              <a:t>Despite prediction challenges for on-time and delayed classes, e</a:t>
            </a:r>
            <a:r>
              <a:rPr lang="en" sz="1400"/>
              <a:t>arly classifications from this model still have the potential to improve crew scheduling, gate planning, and customer communication.</a:t>
            </a:r>
            <a:endParaRPr sz="1400"/>
          </a:p>
          <a:p>
            <a:pPr indent="0" lvl="0" marL="457200" rtl="0" algn="l">
              <a:spcBef>
                <a:spcPts val="120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264" name="Google Shape;264;p35"/>
          <p:cNvSpPr txBox="1"/>
          <p:nvPr>
            <p:ph idx="1" type="body"/>
          </p:nvPr>
        </p:nvSpPr>
        <p:spPr>
          <a:xfrm>
            <a:off x="311700" y="1152475"/>
            <a:ext cx="81267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Problem:</a:t>
            </a:r>
            <a:endParaRPr sz="1400"/>
          </a:p>
          <a:p>
            <a:pPr indent="-317500" lvl="1" marL="914400" rtl="0" algn="l">
              <a:spcBef>
                <a:spcPts val="0"/>
              </a:spcBef>
              <a:spcAft>
                <a:spcPts val="0"/>
              </a:spcAft>
              <a:buSzPts val="1400"/>
              <a:buChar char="○"/>
            </a:pPr>
            <a:r>
              <a:rPr lang="en" sz="1400"/>
              <a:t>Flight delays are a widespread issue; our team developed a predictive model to classify departures as Early, On-Time, or Delayed using flight and weather data.</a:t>
            </a:r>
            <a:endParaRPr sz="1400"/>
          </a:p>
          <a:p>
            <a:pPr indent="-317500" lvl="0" marL="457200" rtl="0" algn="l">
              <a:spcBef>
                <a:spcPts val="0"/>
              </a:spcBef>
              <a:spcAft>
                <a:spcPts val="0"/>
              </a:spcAft>
              <a:buSzPts val="1400"/>
              <a:buChar char="●"/>
            </a:pPr>
            <a:r>
              <a:rPr b="1" lang="en" sz="1400"/>
              <a:t>Data Sources</a:t>
            </a:r>
            <a:endParaRPr b="1" sz="1400"/>
          </a:p>
          <a:p>
            <a:pPr indent="-317500" lvl="1" marL="914400" rtl="0" algn="l">
              <a:spcBef>
                <a:spcPts val="0"/>
              </a:spcBef>
              <a:spcAft>
                <a:spcPts val="0"/>
              </a:spcAft>
              <a:buSzPts val="1400"/>
              <a:buChar char="○"/>
            </a:pPr>
            <a:r>
              <a:rPr lang="en" sz="1400"/>
              <a:t>Combined U.S. Department of Transportation flight data with NOAA weather data; over 28 million records analyzed.</a:t>
            </a:r>
            <a:endParaRPr sz="1400"/>
          </a:p>
          <a:p>
            <a:pPr indent="-317500" lvl="0" marL="457200" rtl="0" algn="l">
              <a:spcBef>
                <a:spcPts val="0"/>
              </a:spcBef>
              <a:spcAft>
                <a:spcPts val="0"/>
              </a:spcAft>
              <a:buSzPts val="1400"/>
              <a:buChar char="●"/>
            </a:pPr>
            <a:r>
              <a:rPr b="1" lang="en" sz="1400"/>
              <a:t>Modeling Approach</a:t>
            </a:r>
            <a:endParaRPr b="1" sz="1400"/>
          </a:p>
          <a:p>
            <a:pPr indent="-317500" lvl="1" marL="914400" rtl="0" algn="l">
              <a:spcBef>
                <a:spcPts val="0"/>
              </a:spcBef>
              <a:spcAft>
                <a:spcPts val="0"/>
              </a:spcAft>
              <a:buSzPts val="1400"/>
              <a:buChar char="○"/>
            </a:pPr>
            <a:r>
              <a:rPr lang="en" sz="1400"/>
              <a:t>Extensive feature engineering (including PageRank for airport centrality), time-series encoding, and resampling methods to address class imbalance.</a:t>
            </a:r>
            <a:endParaRPr sz="1400"/>
          </a:p>
          <a:p>
            <a:pPr indent="-317500" lvl="1" marL="914400" rtl="0" algn="l">
              <a:spcBef>
                <a:spcPts val="0"/>
              </a:spcBef>
              <a:spcAft>
                <a:spcPts val="0"/>
              </a:spcAft>
              <a:buSzPts val="1400"/>
              <a:buChar char="○"/>
            </a:pPr>
            <a:r>
              <a:rPr lang="en" sz="1400"/>
              <a:t>Models: Logistic Regression, </a:t>
            </a:r>
            <a:r>
              <a:rPr lang="en" sz="1400"/>
              <a:t>Decision</a:t>
            </a:r>
            <a:r>
              <a:rPr lang="en" sz="1400"/>
              <a:t> Tree, Random Forest, and MLP</a:t>
            </a:r>
            <a:endParaRPr sz="1400"/>
          </a:p>
          <a:p>
            <a:pPr indent="-317500" lvl="0" marL="457200" rtl="0" algn="l">
              <a:spcBef>
                <a:spcPts val="0"/>
              </a:spcBef>
              <a:spcAft>
                <a:spcPts val="0"/>
              </a:spcAft>
              <a:buSzPts val="1400"/>
              <a:buChar char="●"/>
            </a:pPr>
            <a:r>
              <a:rPr b="1" lang="en" sz="1400"/>
              <a:t>Best Model</a:t>
            </a:r>
            <a:endParaRPr b="1" sz="1400"/>
          </a:p>
          <a:p>
            <a:pPr indent="-317500" lvl="1" marL="914400" rtl="0" algn="l">
              <a:spcBef>
                <a:spcPts val="0"/>
              </a:spcBef>
              <a:spcAft>
                <a:spcPts val="0"/>
              </a:spcAft>
              <a:buSzPts val="1400"/>
              <a:buChar char="○"/>
            </a:pPr>
            <a:r>
              <a:rPr lang="en" sz="1400"/>
              <a:t>A Random Forest classifier with oversampling achieved the best performance (Test F1 = 54.4%) with high accuracy for Early departures.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6"/>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271" name="Google Shape;271;p36"/>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Project Description</a:t>
            </a:r>
            <a:endParaRPr b="1" sz="3650">
              <a:solidFill>
                <a:schemeClr val="dk1"/>
              </a:solidFill>
              <a:latin typeface="Merriweather"/>
              <a:ea typeface="Merriweather"/>
              <a:cs typeface="Merriweather"/>
              <a:sym typeface="Merriweather"/>
            </a:endParaRPr>
          </a:p>
        </p:txBody>
      </p:sp>
      <p:sp>
        <p:nvSpPr>
          <p:cNvPr id="272" name="Google Shape;272;p36"/>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273" name="Google Shape;273;p36"/>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74" name="Google Shape;274;p36"/>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75" name="Google Shape;275;p36"/>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276" name="Google Shape;276;p36"/>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277" name="Google Shape;277;p36"/>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278" name="Google Shape;278;p36"/>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279" name="Google Shape;279;p36"/>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280" name="Google Shape;280;p36"/>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281" name="Google Shape;281;p36"/>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282" name="Google Shape;282;p36"/>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283" name="Google Shape;283;p36"/>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284" name="Google Shape;284;p36"/>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Experiments</a:t>
            </a:r>
            <a:endParaRPr b="1" sz="3650">
              <a:solidFill>
                <a:schemeClr val="accent2"/>
              </a:solidFill>
              <a:latin typeface="Merriweather"/>
              <a:ea typeface="Merriweather"/>
              <a:cs typeface="Merriweather"/>
              <a:sym typeface="Merriweather"/>
            </a:endParaRPr>
          </a:p>
        </p:txBody>
      </p:sp>
      <p:sp>
        <p:nvSpPr>
          <p:cNvPr id="285" name="Google Shape;285;p36"/>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SzPct val="100000"/>
              <a:buChar char="●"/>
            </a:pPr>
            <a:r>
              <a:rPr lang="en" sz="1400"/>
              <a:t>Air travel is a complex web of logistics that needs to be handled precisely in order to coordinate departures and arrivals for 45,000 flights and 2.9M passengers per day.</a:t>
            </a:r>
            <a:endParaRPr sz="1400"/>
          </a:p>
          <a:p>
            <a:pPr indent="-310832" lvl="0" marL="457200" rtl="0" algn="l">
              <a:spcBef>
                <a:spcPts val="0"/>
              </a:spcBef>
              <a:spcAft>
                <a:spcPts val="0"/>
              </a:spcAft>
              <a:buSzPct val="100000"/>
              <a:buChar char="●"/>
            </a:pPr>
            <a:r>
              <a:rPr lang="en" sz="1400"/>
              <a:t>It is beneficial for both airlines and for passengers to be able to predict whether a given flight will be delayed or not for a variety of reasons:</a:t>
            </a:r>
            <a:endParaRPr sz="1400"/>
          </a:p>
          <a:p>
            <a:pPr indent="-310832" lvl="1" marL="914400" rtl="0" algn="l">
              <a:spcBef>
                <a:spcPts val="0"/>
              </a:spcBef>
              <a:spcAft>
                <a:spcPts val="0"/>
              </a:spcAft>
              <a:buSzPct val="100000"/>
              <a:buChar char="○"/>
            </a:pPr>
            <a:r>
              <a:rPr i="1" lang="en" sz="1400" u="sng"/>
              <a:t>Operational Efficiency</a:t>
            </a:r>
            <a:r>
              <a:rPr i="1" lang="en" sz="1400"/>
              <a:t>:</a:t>
            </a:r>
            <a:r>
              <a:rPr lang="en" sz="1400"/>
              <a:t> optimizing crew scheduling, ground handling, and gate assignments.</a:t>
            </a:r>
            <a:endParaRPr sz="1400"/>
          </a:p>
          <a:p>
            <a:pPr indent="-310832" lvl="1" marL="914400" rtl="0" algn="l">
              <a:spcBef>
                <a:spcPts val="0"/>
              </a:spcBef>
              <a:spcAft>
                <a:spcPts val="0"/>
              </a:spcAft>
              <a:buSzPct val="100000"/>
              <a:buChar char="○"/>
            </a:pPr>
            <a:r>
              <a:rPr i="1" lang="en" sz="1400" u="sng"/>
              <a:t>Customer Satisfaction</a:t>
            </a:r>
            <a:r>
              <a:rPr i="1" lang="en" sz="1400"/>
              <a:t>: </a:t>
            </a:r>
            <a:r>
              <a:rPr lang="en" sz="1400"/>
              <a:t>Allows for airlines to notify customers ahead of time to reduce stress and allow them to plan ahead.</a:t>
            </a:r>
            <a:endParaRPr sz="1400"/>
          </a:p>
        </p:txBody>
      </p:sp>
      <p:sp>
        <p:nvSpPr>
          <p:cNvPr id="292" name="Google Shape;292;p37"/>
          <p:cNvSpPr txBox="1"/>
          <p:nvPr>
            <p:ph idx="4294967295" type="body"/>
          </p:nvPr>
        </p:nvSpPr>
        <p:spPr>
          <a:xfrm>
            <a:off x="7087526" y="196725"/>
            <a:ext cx="1933500" cy="209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Science Presentation</a:t>
            </a:r>
            <a:endParaRPr/>
          </a:p>
        </p:txBody>
      </p:sp>
      <p:sp>
        <p:nvSpPr>
          <p:cNvPr id="293" name="Google Shape;29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294" name="Google Shape;294;p37"/>
          <p:cNvPicPr preferRelativeResize="0"/>
          <p:nvPr/>
        </p:nvPicPr>
        <p:blipFill>
          <a:blip r:embed="rId3">
            <a:alphaModFix/>
          </a:blip>
          <a:stretch>
            <a:fillRect/>
          </a:stretch>
        </p:blipFill>
        <p:spPr>
          <a:xfrm>
            <a:off x="4716800" y="1466450"/>
            <a:ext cx="4267200" cy="23049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300" name="Google Shape;300;p38"/>
          <p:cNvSpPr txBox="1"/>
          <p:nvPr>
            <p:ph idx="1" type="body"/>
          </p:nvPr>
        </p:nvSpPr>
        <p:spPr>
          <a:xfrm>
            <a:off x="311700" y="11448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Utilizing flight data provided by the U.S. Department of Transportation and meteorological data provided by the National Oceanic and Atmospheric Administration repository (NOAA), our goal for this project is as follows:</a:t>
            </a:r>
            <a:endParaRPr sz="1400"/>
          </a:p>
          <a:p>
            <a:pPr indent="0" lvl="0" marL="0" rtl="0" algn="ctr">
              <a:spcBef>
                <a:spcPts val="1200"/>
              </a:spcBef>
              <a:spcAft>
                <a:spcPts val="1200"/>
              </a:spcAft>
              <a:buNone/>
            </a:pPr>
            <a:r>
              <a:t/>
            </a:r>
            <a:endParaRPr sz="1400"/>
          </a:p>
        </p:txBody>
      </p:sp>
      <p:sp>
        <p:nvSpPr>
          <p:cNvPr id="301" name="Google Shape;301;p38"/>
          <p:cNvSpPr/>
          <p:nvPr/>
        </p:nvSpPr>
        <p:spPr>
          <a:xfrm>
            <a:off x="894300" y="2262875"/>
            <a:ext cx="7355400" cy="1247700"/>
          </a:xfrm>
          <a:prstGeom prst="round2SameRect">
            <a:avLst>
              <a:gd fmla="val 16667" name="adj1"/>
              <a:gd fmla="val 0" name="adj2"/>
            </a:avLst>
          </a:prstGeom>
          <a:solidFill>
            <a:schemeClr val="accent3"/>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dk2"/>
                </a:solidFill>
                <a:latin typeface="DM Sans"/>
                <a:ea typeface="DM Sans"/>
                <a:cs typeface="DM Sans"/>
                <a:sym typeface="DM Sans"/>
              </a:rPr>
              <a:t>Classify and predict flight departure times ahead of the scheduled flight to determine whether a given flight will depart early, on-time, or late.</a:t>
            </a:r>
            <a:endParaRPr>
              <a:latin typeface="DM Sans"/>
              <a:ea typeface="DM Sans"/>
              <a:cs typeface="DM Sans"/>
              <a:sym typeface="DM Sans"/>
            </a:endParaRPr>
          </a:p>
        </p:txBody>
      </p:sp>
      <p:sp>
        <p:nvSpPr>
          <p:cNvPr id="302" name="Google Shape;302;p38"/>
          <p:cNvSpPr/>
          <p:nvPr/>
        </p:nvSpPr>
        <p:spPr>
          <a:xfrm>
            <a:off x="894300" y="2262875"/>
            <a:ext cx="7355400" cy="240300"/>
          </a:xfrm>
          <a:prstGeom prst="round2SameRect">
            <a:avLst>
              <a:gd fmla="val 16667" name="adj1"/>
              <a:gd fmla="val 0" name="adj2"/>
            </a:avLst>
          </a:prstGeom>
          <a:solidFill>
            <a:srgbClr val="005088"/>
          </a:solid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9"/>
          <p:cNvSpPr txBox="1"/>
          <p:nvPr/>
        </p:nvSpPr>
        <p:spPr>
          <a:xfrm>
            <a:off x="516862" y="3090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Abstract</a:t>
            </a:r>
            <a:endParaRPr b="1" sz="3650">
              <a:solidFill>
                <a:schemeClr val="accent2"/>
              </a:solidFill>
              <a:latin typeface="Merriweather"/>
              <a:ea typeface="Merriweather"/>
              <a:cs typeface="Merriweather"/>
              <a:sym typeface="Merriweather"/>
            </a:endParaRPr>
          </a:p>
        </p:txBody>
      </p:sp>
      <p:sp>
        <p:nvSpPr>
          <p:cNvPr id="309" name="Google Shape;309;p39"/>
          <p:cNvSpPr txBox="1"/>
          <p:nvPr/>
        </p:nvSpPr>
        <p:spPr>
          <a:xfrm>
            <a:off x="516862" y="8446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310" name="Google Shape;310;p39"/>
          <p:cNvSpPr txBox="1"/>
          <p:nvPr/>
        </p:nvSpPr>
        <p:spPr>
          <a:xfrm>
            <a:off x="516862" y="142835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Exploratory Data Analysis</a:t>
            </a:r>
            <a:endParaRPr b="1" sz="3650">
              <a:solidFill>
                <a:schemeClr val="dk1"/>
              </a:solidFill>
              <a:latin typeface="Merriweather"/>
              <a:ea typeface="Merriweather"/>
              <a:cs typeface="Merriweather"/>
              <a:sym typeface="Merriweather"/>
            </a:endParaRPr>
          </a:p>
        </p:txBody>
      </p:sp>
      <p:sp>
        <p:nvSpPr>
          <p:cNvPr id="311" name="Google Shape;311;p39"/>
          <p:cNvSpPr txBox="1"/>
          <p:nvPr/>
        </p:nvSpPr>
        <p:spPr>
          <a:xfrm>
            <a:off x="197379" y="4102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12" name="Google Shape;312;p39"/>
          <p:cNvSpPr txBox="1"/>
          <p:nvPr/>
        </p:nvSpPr>
        <p:spPr>
          <a:xfrm>
            <a:off x="197379" y="9457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313" name="Google Shape;313;p39"/>
          <p:cNvSpPr txBox="1"/>
          <p:nvPr/>
        </p:nvSpPr>
        <p:spPr>
          <a:xfrm>
            <a:off x="197379" y="147266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314" name="Google Shape;314;p39"/>
          <p:cNvSpPr txBox="1"/>
          <p:nvPr/>
        </p:nvSpPr>
        <p:spPr>
          <a:xfrm>
            <a:off x="520000" y="19714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Feature Engineering</a:t>
            </a:r>
            <a:endParaRPr b="1" sz="3650">
              <a:solidFill>
                <a:schemeClr val="accent2"/>
              </a:solidFill>
              <a:latin typeface="Merriweather"/>
              <a:ea typeface="Merriweather"/>
              <a:cs typeface="Merriweather"/>
              <a:sym typeface="Merriweather"/>
            </a:endParaRPr>
          </a:p>
        </p:txBody>
      </p:sp>
      <p:sp>
        <p:nvSpPr>
          <p:cNvPr id="315" name="Google Shape;315;p39"/>
          <p:cNvSpPr txBox="1"/>
          <p:nvPr/>
        </p:nvSpPr>
        <p:spPr>
          <a:xfrm>
            <a:off x="516862" y="3670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316" name="Google Shape;316;p39"/>
          <p:cNvSpPr txBox="1"/>
          <p:nvPr/>
        </p:nvSpPr>
        <p:spPr>
          <a:xfrm>
            <a:off x="197379" y="20698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317" name="Google Shape;317;p39"/>
          <p:cNvSpPr txBox="1"/>
          <p:nvPr/>
        </p:nvSpPr>
        <p:spPr>
          <a:xfrm>
            <a:off x="197379" y="3771143"/>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sp>
        <p:nvSpPr>
          <p:cNvPr id="318" name="Google Shape;318;p39"/>
          <p:cNvSpPr txBox="1"/>
          <p:nvPr/>
        </p:nvSpPr>
        <p:spPr>
          <a:xfrm>
            <a:off x="516862" y="31268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a:t>
            </a:r>
            <a:r>
              <a:rPr b="1" lang="en" sz="3650">
                <a:solidFill>
                  <a:schemeClr val="accent2"/>
                </a:solidFill>
                <a:latin typeface="Merriweather"/>
                <a:ea typeface="Merriweather"/>
                <a:cs typeface="Merriweather"/>
                <a:sym typeface="Merriweather"/>
              </a:rPr>
              <a:t>Experiments</a:t>
            </a:r>
            <a:endParaRPr b="1" sz="3650">
              <a:solidFill>
                <a:schemeClr val="accent2"/>
              </a:solidFill>
              <a:latin typeface="Merriweather"/>
              <a:ea typeface="Merriweather"/>
              <a:cs typeface="Merriweather"/>
              <a:sym typeface="Merriweather"/>
            </a:endParaRPr>
          </a:p>
        </p:txBody>
      </p:sp>
      <p:sp>
        <p:nvSpPr>
          <p:cNvPr id="319" name="Google Shape;319;p39"/>
          <p:cNvSpPr txBox="1"/>
          <p:nvPr/>
        </p:nvSpPr>
        <p:spPr>
          <a:xfrm>
            <a:off x="197379" y="32280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sp>
        <p:nvSpPr>
          <p:cNvPr id="320" name="Google Shape;320;p39"/>
          <p:cNvSpPr txBox="1"/>
          <p:nvPr/>
        </p:nvSpPr>
        <p:spPr>
          <a:xfrm>
            <a:off x="516862" y="428233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321" name="Google Shape;321;p39"/>
          <p:cNvSpPr txBox="1"/>
          <p:nvPr/>
        </p:nvSpPr>
        <p:spPr>
          <a:xfrm>
            <a:off x="197379" y="438347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sp>
        <p:nvSpPr>
          <p:cNvPr id="322" name="Google Shape;322;p39"/>
          <p:cNvSpPr txBox="1"/>
          <p:nvPr/>
        </p:nvSpPr>
        <p:spPr>
          <a:xfrm>
            <a:off x="516862" y="2549170"/>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Pipeline</a:t>
            </a:r>
            <a:endParaRPr b="1" sz="3650">
              <a:solidFill>
                <a:schemeClr val="accent2"/>
              </a:solidFill>
              <a:latin typeface="Merriweather"/>
              <a:ea typeface="Merriweather"/>
              <a:cs typeface="Merriweather"/>
              <a:sym typeface="Merriweather"/>
            </a:endParaRPr>
          </a:p>
        </p:txBody>
      </p:sp>
      <p:sp>
        <p:nvSpPr>
          <p:cNvPr id="323" name="Google Shape;323;p39"/>
          <p:cNvSpPr txBox="1"/>
          <p:nvPr/>
        </p:nvSpPr>
        <p:spPr>
          <a:xfrm>
            <a:off x="197379" y="265030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Numerical Analysis</a:t>
            </a:r>
            <a:endParaRPr/>
          </a:p>
        </p:txBody>
      </p:sp>
      <p:sp>
        <p:nvSpPr>
          <p:cNvPr id="329" name="Google Shape;329;p40"/>
          <p:cNvSpPr txBox="1"/>
          <p:nvPr>
            <p:ph idx="1" type="body"/>
          </p:nvPr>
        </p:nvSpPr>
        <p:spPr>
          <a:xfrm>
            <a:off x="311700" y="1152475"/>
            <a:ext cx="4059900" cy="3416400"/>
          </a:xfrm>
          <a:prstGeom prst="rect">
            <a:avLst/>
          </a:prstGeom>
        </p:spPr>
        <p:txBody>
          <a:bodyPr anchorCtr="0" anchor="t" bIns="91425" lIns="91425" spcFirstLastPara="1" rIns="91425" wrap="square" tIns="91425">
            <a:normAutofit fontScale="92500"/>
          </a:bodyPr>
          <a:lstStyle/>
          <a:p>
            <a:pPr indent="-310832" lvl="0" marL="457200" rtl="0" algn="l">
              <a:lnSpc>
                <a:spcPct val="150000"/>
              </a:lnSpc>
              <a:spcBef>
                <a:spcPts val="0"/>
              </a:spcBef>
              <a:spcAft>
                <a:spcPts val="0"/>
              </a:spcAft>
              <a:buSzPct val="100000"/>
              <a:buChar char="●"/>
            </a:pPr>
            <a:r>
              <a:rPr lang="en" sz="1400"/>
              <a:t>Strong negative correlations:</a:t>
            </a:r>
            <a:endParaRPr sz="1400"/>
          </a:p>
          <a:p>
            <a:pPr indent="-310832" lvl="1" marL="914400" rtl="0" algn="l">
              <a:lnSpc>
                <a:spcPct val="150000"/>
              </a:lnSpc>
              <a:spcBef>
                <a:spcPts val="0"/>
              </a:spcBef>
              <a:spcAft>
                <a:spcPts val="0"/>
              </a:spcAft>
              <a:buSzPct val="100000"/>
              <a:buChar char="○"/>
            </a:pPr>
            <a:r>
              <a:rPr lang="en" sz="1400"/>
              <a:t>ELEVATION and HourlyStationPressure</a:t>
            </a:r>
            <a:endParaRPr sz="1400"/>
          </a:p>
          <a:p>
            <a:pPr indent="-310832" lvl="0" marL="457200" rtl="0" algn="l">
              <a:lnSpc>
                <a:spcPct val="150000"/>
              </a:lnSpc>
              <a:spcBef>
                <a:spcPts val="0"/>
              </a:spcBef>
              <a:spcAft>
                <a:spcPts val="0"/>
              </a:spcAft>
              <a:buSzPct val="100000"/>
              <a:buChar char="●"/>
            </a:pPr>
            <a:r>
              <a:rPr lang="en" sz="1400"/>
              <a:t>Strong positive correlations:</a:t>
            </a:r>
            <a:endParaRPr sz="1400"/>
          </a:p>
          <a:p>
            <a:pPr indent="-299085" lvl="1" marL="914400" rtl="0" algn="l">
              <a:lnSpc>
                <a:spcPct val="150000"/>
              </a:lnSpc>
              <a:spcBef>
                <a:spcPts val="0"/>
              </a:spcBef>
              <a:spcAft>
                <a:spcPts val="0"/>
              </a:spcAft>
              <a:buSzPct val="100000"/>
              <a:buChar char="○"/>
            </a:pPr>
            <a:r>
              <a:rPr lang="en" sz="1200"/>
              <a:t>DISTANCE and DISTANCE_GROUP</a:t>
            </a:r>
            <a:endParaRPr sz="1200"/>
          </a:p>
          <a:p>
            <a:pPr indent="-299085" lvl="1" marL="914400" rtl="0" algn="l">
              <a:lnSpc>
                <a:spcPct val="150000"/>
              </a:lnSpc>
              <a:spcBef>
                <a:spcPts val="0"/>
              </a:spcBef>
              <a:spcAft>
                <a:spcPts val="0"/>
              </a:spcAft>
              <a:buSzPct val="100000"/>
              <a:buChar char="○"/>
            </a:pPr>
            <a:r>
              <a:rPr lang="en" sz="1200"/>
              <a:t>HourlyAltimeterSetting and HourlySeaLevelPressure</a:t>
            </a:r>
            <a:endParaRPr sz="1200"/>
          </a:p>
          <a:p>
            <a:pPr indent="-299085" lvl="1" marL="914400" rtl="0" algn="l">
              <a:lnSpc>
                <a:spcPct val="150000"/>
              </a:lnSpc>
              <a:spcBef>
                <a:spcPts val="0"/>
              </a:spcBef>
              <a:spcAft>
                <a:spcPts val="0"/>
              </a:spcAft>
              <a:buSzPct val="100000"/>
              <a:buChar char="○"/>
            </a:pPr>
            <a:r>
              <a:rPr lang="en" sz="1200"/>
              <a:t>HourlyDewPointTemperature, HourlyDryBulbTemperature, and HourlyWetBulbTemperature</a:t>
            </a:r>
            <a:endParaRPr sz="1400"/>
          </a:p>
          <a:p>
            <a:pPr indent="-310832" lvl="0" marL="457200" rtl="0" algn="l">
              <a:lnSpc>
                <a:spcPct val="150000"/>
              </a:lnSpc>
              <a:spcBef>
                <a:spcPts val="0"/>
              </a:spcBef>
              <a:spcAft>
                <a:spcPts val="0"/>
              </a:spcAft>
              <a:buSzPct val="100000"/>
              <a:buChar char="●"/>
            </a:pPr>
            <a:r>
              <a:rPr lang="en" sz="1400"/>
              <a:t>From 3-Month to 12-Month LONGITUDE lost all of its correlation to temperature features</a:t>
            </a:r>
            <a:endParaRPr sz="1400"/>
          </a:p>
        </p:txBody>
      </p:sp>
      <p:pic>
        <p:nvPicPr>
          <p:cNvPr id="330" name="Google Shape;330;p40" title="Phase2Corr12M.png"/>
          <p:cNvPicPr preferRelativeResize="0"/>
          <p:nvPr/>
        </p:nvPicPr>
        <p:blipFill>
          <a:blip r:embed="rId3">
            <a:alphaModFix/>
          </a:blip>
          <a:stretch>
            <a:fillRect/>
          </a:stretch>
        </p:blipFill>
        <p:spPr>
          <a:xfrm>
            <a:off x="4572000" y="501926"/>
            <a:ext cx="4201549" cy="4272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